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6" r:id="rId2"/>
    <p:sldId id="278" r:id="rId3"/>
    <p:sldId id="259" r:id="rId4"/>
    <p:sldId id="260" r:id="rId5"/>
    <p:sldId id="258" r:id="rId6"/>
    <p:sldId id="277" r:id="rId7"/>
    <p:sldId id="262" r:id="rId8"/>
    <p:sldId id="257" r:id="rId9"/>
    <p:sldId id="263" r:id="rId10"/>
    <p:sldId id="265" r:id="rId11"/>
    <p:sldId id="266" r:id="rId12"/>
    <p:sldId id="264" r:id="rId13"/>
    <p:sldId id="267" r:id="rId14"/>
    <p:sldId id="269" r:id="rId15"/>
    <p:sldId id="270" r:id="rId16"/>
    <p:sldId id="271" r:id="rId17"/>
    <p:sldId id="272" r:id="rId18"/>
    <p:sldId id="273" r:id="rId19"/>
    <p:sldId id="274" r:id="rId20"/>
    <p:sldId id="275" r:id="rId21"/>
    <p:sldId id="276" r:id="rId22"/>
    <p:sldId id="261" r:id="rId23"/>
    <p:sldId id="279" r:id="rId24"/>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124" autoAdjust="0"/>
  </p:normalViewPr>
  <p:slideViewPr>
    <p:cSldViewPr snapToGrid="0">
      <p:cViewPr varScale="1">
        <p:scale>
          <a:sx n="80" d="100"/>
          <a:sy n="80" d="100"/>
        </p:scale>
        <p:origin x="88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9076879-B3E3-4751-9CC7-164595421388}" type="datetimeFigureOut">
              <a:rPr lang="en-US" smtClean="0"/>
              <a:t>11/26/2025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C214D16-4A84-4E77-A8D2-5361502B9AF9}" type="slidenum">
              <a:rPr lang="en-US" smtClean="0"/>
              <a:t>‹#›</a:t>
            </a:fld>
            <a:endParaRPr lang="en-US"/>
          </a:p>
        </p:txBody>
      </p:sp>
    </p:spTree>
    <p:extLst>
      <p:ext uri="{BB962C8B-B14F-4D97-AF65-F5344CB8AC3E}">
        <p14:creationId xmlns:p14="http://schemas.microsoft.com/office/powerpoint/2010/main" val="2237173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7C214D16-4A84-4E77-A8D2-5361502B9AF9}" type="slidenum">
              <a:rPr lang="en-US" smtClean="0"/>
              <a:t>4</a:t>
            </a:fld>
            <a:endParaRPr lang="en-US"/>
          </a:p>
        </p:txBody>
      </p:sp>
    </p:spTree>
    <p:extLst>
      <p:ext uri="{BB962C8B-B14F-4D97-AF65-F5344CB8AC3E}">
        <p14:creationId xmlns:p14="http://schemas.microsoft.com/office/powerpoint/2010/main" val="13311353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214D16-4A84-4E77-A8D2-5361502B9AF9}" type="slidenum">
              <a:rPr lang="en-US" smtClean="0"/>
              <a:t>15</a:t>
            </a:fld>
            <a:endParaRPr lang="en-US"/>
          </a:p>
        </p:txBody>
      </p:sp>
    </p:spTree>
    <p:extLst>
      <p:ext uri="{BB962C8B-B14F-4D97-AF65-F5344CB8AC3E}">
        <p14:creationId xmlns:p14="http://schemas.microsoft.com/office/powerpoint/2010/main" val="3870406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1262C84-5CB7-41EB-AF8C-A322DAD8C803}"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1407479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262C84-5CB7-41EB-AF8C-A322DAD8C803}"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36647465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262C84-5CB7-41EB-AF8C-A322DAD8C803}"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14185949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5" name="Slide Number Placeholder 14"/>
          <p:cNvSpPr>
            <a:spLocks noGrp="1"/>
          </p:cNvSpPr>
          <p:nvPr>
            <p:ph type="sldNum" sz="quarter" idx="12"/>
          </p:nvPr>
        </p:nvSpPr>
        <p:spPr>
          <a:xfrm>
            <a:off x="8229600" y="6473952"/>
            <a:ext cx="758952" cy="246888"/>
          </a:xfrm>
        </p:spPr>
        <p:txBody>
          <a:bodyPr/>
          <a:lstStyle/>
          <a:p>
            <a:fld id="{359FEE5B-FFD3-4DCA-804C-561C5F0DF114}" type="slidenum">
              <a:rPr lang="en-IN" smtClean="0"/>
              <a:pPr/>
              <a:t>‹#›</a:t>
            </a:fld>
            <a:endParaRPr lang="en-IN"/>
          </a:p>
        </p:txBody>
      </p:sp>
      <p:pic>
        <p:nvPicPr>
          <p:cNvPr id="8" name="Picture 7" descr="green background.jpg"/>
          <p:cNvPicPr>
            <a:picLocks noChangeAspect="1"/>
          </p:cNvPicPr>
          <p:nvPr userDrawn="1"/>
        </p:nvPicPr>
        <p:blipFill>
          <a:blip r:embed="rId2" cstate="print"/>
          <a:stretch>
            <a:fillRect/>
          </a:stretch>
        </p:blipFill>
        <p:spPr>
          <a:xfrm rot="16200000">
            <a:off x="1096855" y="-1096878"/>
            <a:ext cx="6950294" cy="9144000"/>
          </a:xfrm>
          <a:prstGeom prst="rect">
            <a:avLst/>
          </a:prstGeom>
        </p:spPr>
      </p:pic>
    </p:spTree>
    <p:extLst>
      <p:ext uri="{BB962C8B-B14F-4D97-AF65-F5344CB8AC3E}">
        <p14:creationId xmlns:p14="http://schemas.microsoft.com/office/powerpoint/2010/main" val="1880584745"/>
      </p:ext>
    </p:extLst>
  </p:cSld>
  <p:clrMapOvr>
    <a:masterClrMapping/>
  </p:clrMapOvr>
  <p:transition advClick="0" advTm="500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1262C84-5CB7-41EB-AF8C-A322DAD8C803}"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3092938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1262C84-5CB7-41EB-AF8C-A322DAD8C803}" type="datetimeFigureOut">
              <a:rPr lang="en-US" smtClean="0"/>
              <a:t>11/26/2025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29760913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1262C84-5CB7-41EB-AF8C-A322DAD8C803}"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182656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1262C84-5CB7-41EB-AF8C-A322DAD8C803}" type="datetimeFigureOut">
              <a:rPr lang="en-US" smtClean="0"/>
              <a:t>11/26/2025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42405627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1262C84-5CB7-41EB-AF8C-A322DAD8C803}" type="datetimeFigureOut">
              <a:rPr lang="en-US" smtClean="0"/>
              <a:t>11/26/2025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362376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262C84-5CB7-41EB-AF8C-A322DAD8C803}" type="datetimeFigureOut">
              <a:rPr lang="en-US" smtClean="0"/>
              <a:t>11/26/2025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2646753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262C84-5CB7-41EB-AF8C-A322DAD8C803}"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5346934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1262C84-5CB7-41EB-AF8C-A322DAD8C803}" type="datetimeFigureOut">
              <a:rPr lang="en-US" smtClean="0"/>
              <a:t>11/26/2025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EB9972-8F9B-4EB0-80E9-70C3CADD49DC}" type="slidenum">
              <a:rPr lang="en-US" smtClean="0"/>
              <a:t>‹#›</a:t>
            </a:fld>
            <a:endParaRPr lang="en-US"/>
          </a:p>
        </p:txBody>
      </p:sp>
    </p:spTree>
    <p:extLst>
      <p:ext uri="{BB962C8B-B14F-4D97-AF65-F5344CB8AC3E}">
        <p14:creationId xmlns:p14="http://schemas.microsoft.com/office/powerpoint/2010/main" val="1136653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262C84-5CB7-41EB-AF8C-A322DAD8C803}" type="datetimeFigureOut">
              <a:rPr lang="en-US" smtClean="0"/>
              <a:t>11/26/2025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B9972-8F9B-4EB0-80E9-70C3CADD49DC}" type="slidenum">
              <a:rPr lang="en-US" smtClean="0"/>
              <a:t>‹#›</a:t>
            </a:fld>
            <a:endParaRPr lang="en-US"/>
          </a:p>
        </p:txBody>
      </p:sp>
    </p:spTree>
    <p:extLst>
      <p:ext uri="{BB962C8B-B14F-4D97-AF65-F5344CB8AC3E}">
        <p14:creationId xmlns:p14="http://schemas.microsoft.com/office/powerpoint/2010/main" val="2526049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nirdhaarit.com/"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E769283-6CDE-3B3B-404F-3FB7520416B0}"/>
              </a:ext>
            </a:extLst>
          </p:cNvPr>
          <p:cNvSpPr txBox="1"/>
          <p:nvPr/>
        </p:nvSpPr>
        <p:spPr>
          <a:xfrm>
            <a:off x="0" y="43406"/>
            <a:ext cx="9144000" cy="4822859"/>
          </a:xfrm>
          <a:prstGeom prst="rect">
            <a:avLst/>
          </a:prstGeom>
          <a:noFill/>
          <a:ln w="19050">
            <a:solidFill>
              <a:srgbClr val="FF0000"/>
            </a:solidFill>
          </a:ln>
        </p:spPr>
        <p:txBody>
          <a:bodyPr wrap="square">
            <a:spAutoFit/>
          </a:bodyPr>
          <a:lstStyle/>
          <a:p>
            <a:pPr algn="ctr">
              <a:lnSpc>
                <a:spcPct val="115000"/>
              </a:lnSpc>
              <a:spcAft>
                <a:spcPts val="600"/>
              </a:spcAft>
            </a:pPr>
            <a:r>
              <a:rPr lang="en-US" b="1" kern="100" dirty="0">
                <a:latin typeface="Ink Free" panose="03080402000500000000" pitchFamily="66" charset="0"/>
                <a:ea typeface="Calibri" panose="020F0502020204030204" pitchFamily="34" charset="0"/>
                <a:cs typeface="Times New Roman" panose="02020603050405020304" pitchFamily="18" charset="0"/>
              </a:rPr>
              <a:t>Hello Visitors to Bengaluru, are you aware of </a:t>
            </a:r>
            <a:r>
              <a:rPr lang="en-US" b="1" kern="100" dirty="0" err="1">
                <a:latin typeface="Ink Free" panose="03080402000500000000" pitchFamily="66" charset="0"/>
                <a:ea typeface="Calibri" panose="020F0502020204030204" pitchFamily="34" charset="0"/>
                <a:cs typeface="Times New Roman" panose="02020603050405020304" pitchFamily="18" charset="0"/>
              </a:rPr>
              <a:t>kannada</a:t>
            </a:r>
            <a:r>
              <a:rPr lang="en-US" b="1" kern="100" dirty="0">
                <a:latin typeface="Ink Free" panose="03080402000500000000" pitchFamily="66" charset="0"/>
                <a:ea typeface="Calibri" panose="020F0502020204030204" pitchFamily="34" charset="0"/>
                <a:cs typeface="Times New Roman" panose="02020603050405020304" pitchFamily="18" charset="0"/>
              </a:rPr>
              <a:t> language !!</a:t>
            </a:r>
          </a:p>
          <a:p>
            <a:pPr algn="ctr">
              <a:lnSpc>
                <a:spcPct val="115000"/>
              </a:lnSpc>
              <a:spcAft>
                <a:spcPts val="600"/>
              </a:spcAft>
            </a:pPr>
            <a:r>
              <a:rPr lang="en-US" b="1" kern="100" dirty="0">
                <a:latin typeface="Lucida Handwriting" panose="03010101010101010101" pitchFamily="66" charset="0"/>
                <a:ea typeface="Calibri" panose="020F0502020204030204" pitchFamily="34" charset="0"/>
                <a:cs typeface="Times New Roman" panose="02020603050405020304" pitchFamily="18" charset="0"/>
              </a:rPr>
              <a:t>Here are the pocket tips for quick Learning </a:t>
            </a:r>
          </a:p>
          <a:p>
            <a:pPr algn="ctr">
              <a:buNone/>
            </a:pPr>
            <a:r>
              <a:rPr lang="en-US" sz="1200" b="1" dirty="0">
                <a:latin typeface="Arial Narrow" panose="020B0606020202030204" pitchFamily="34" charset="0"/>
                <a:ea typeface="Calibri" panose="020F0502020204030204" pitchFamily="34" charset="0"/>
                <a:cs typeface="Times New Roman" panose="02020603050405020304" pitchFamily="18" charset="0"/>
              </a:rPr>
              <a:t>A </a:t>
            </a:r>
            <a:r>
              <a:rPr lang="en-US" sz="1200" b="1" u="sng" dirty="0">
                <a:latin typeface="Arial Narrow" panose="020B0606020202030204" pitchFamily="34" charset="0"/>
                <a:ea typeface="Calibri" panose="020F0502020204030204" pitchFamily="34" charset="0"/>
                <a:cs typeface="Times New Roman" panose="02020603050405020304" pitchFamily="18" charset="0"/>
              </a:rPr>
              <a:t>crash course</a:t>
            </a:r>
            <a:r>
              <a:rPr lang="en-US" sz="1200" b="1" dirty="0">
                <a:latin typeface="Arial Narrow" panose="020B0606020202030204" pitchFamily="34" charset="0"/>
                <a:ea typeface="Calibri" panose="020F0502020204030204" pitchFamily="34" charset="0"/>
                <a:cs typeface="Times New Roman" panose="02020603050405020304" pitchFamily="18" charset="0"/>
              </a:rPr>
              <a:t> pages for new arrivals in Karnataka</a:t>
            </a:r>
          </a:p>
          <a:p>
            <a:pPr algn="ctr">
              <a:buNone/>
            </a:pPr>
            <a:r>
              <a:rPr lang="en-US" sz="1200" b="1" dirty="0">
                <a:latin typeface="Arial Narrow" panose="020B0606020202030204" pitchFamily="34" charset="0"/>
                <a:ea typeface="Calibri" panose="020F0502020204030204" pitchFamily="34" charset="0"/>
                <a:cs typeface="Times New Roman" panose="02020603050405020304" pitchFamily="18" charset="0"/>
              </a:rPr>
              <a:t>By </a:t>
            </a:r>
          </a:p>
          <a:p>
            <a:pPr algn="ctr">
              <a:buNone/>
            </a:pPr>
            <a:r>
              <a:rPr lang="en-US" sz="1200" b="1" dirty="0" err="1">
                <a:latin typeface="Arial Narrow" panose="020B0606020202030204" pitchFamily="34" charset="0"/>
                <a:ea typeface="Calibri" panose="020F0502020204030204" pitchFamily="34" charset="0"/>
                <a:cs typeface="Times New Roman" panose="02020603050405020304" pitchFamily="18" charset="0"/>
              </a:rPr>
              <a:t>Dr.Gurudutta</a:t>
            </a:r>
            <a:r>
              <a:rPr lang="en-US" sz="1200" b="1" dirty="0">
                <a:latin typeface="Arial Narrow" panose="020B0606020202030204" pitchFamily="34" charset="0"/>
                <a:ea typeface="Calibri" panose="020F0502020204030204" pitchFamily="34" charset="0"/>
                <a:cs typeface="Times New Roman" panose="02020603050405020304" pitchFamily="18" charset="0"/>
              </a:rPr>
              <a:t> </a:t>
            </a:r>
            <a:r>
              <a:rPr lang="en-US" sz="1200" b="1" dirty="0" err="1">
                <a:latin typeface="Arial Narrow" panose="020B0606020202030204" pitchFamily="34" charset="0"/>
                <a:ea typeface="Calibri" panose="020F0502020204030204" pitchFamily="34" charset="0"/>
                <a:cs typeface="Times New Roman" panose="02020603050405020304" pitchFamily="18" charset="0"/>
              </a:rPr>
              <a:t>Gangenahalli</a:t>
            </a:r>
            <a:r>
              <a:rPr lang="en-US" sz="1200" b="1" dirty="0">
                <a:latin typeface="Arial Narrow" panose="020B0606020202030204" pitchFamily="34" charset="0"/>
                <a:ea typeface="Calibri" panose="020F0502020204030204" pitchFamily="34" charset="0"/>
                <a:cs typeface="Times New Roman" panose="02020603050405020304" pitchFamily="18" charset="0"/>
              </a:rPr>
              <a:t>, </a:t>
            </a:r>
          </a:p>
          <a:p>
            <a:pPr algn="ctr">
              <a:buNone/>
            </a:pPr>
            <a:r>
              <a:rPr lang="en-US" sz="900" b="1" dirty="0">
                <a:latin typeface="Arial Narrow" panose="020B0606020202030204" pitchFamily="34" charset="0"/>
                <a:ea typeface="Calibri" panose="020F0502020204030204" pitchFamily="34" charset="0"/>
                <a:cs typeface="Times New Roman" panose="02020603050405020304" pitchFamily="18" charset="0"/>
              </a:rPr>
              <a:t>FNA</a:t>
            </a:r>
            <a:r>
              <a:rPr lang="en-US" sz="800" b="1" dirty="0">
                <a:latin typeface="Arial Narrow" panose="020B0606020202030204" pitchFamily="34" charset="0"/>
                <a:ea typeface="Calibri" panose="020F0502020204030204" pitchFamily="34" charset="0"/>
                <a:cs typeface="Times New Roman" panose="02020603050405020304" pitchFamily="18" charset="0"/>
              </a:rPr>
              <a:t>BS</a:t>
            </a:r>
            <a:r>
              <a:rPr lang="en-US" sz="900" b="1" dirty="0">
                <a:latin typeface="Arial Narrow" panose="020B0606020202030204" pitchFamily="34" charset="0"/>
                <a:ea typeface="Calibri" panose="020F0502020204030204" pitchFamily="34" charset="0"/>
                <a:cs typeface="Times New Roman" panose="02020603050405020304" pitchFamily="18" charset="0"/>
              </a:rPr>
              <a:t>, FICI, FRSM, FRSB, FRACI CC, FRSC.</a:t>
            </a:r>
          </a:p>
          <a:p>
            <a:pPr>
              <a:buNone/>
            </a:pPr>
            <a:endParaRPr lang="en-US" sz="800" b="1" dirty="0">
              <a:latin typeface="Aptos Narrow" panose="020B000402020202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1" dirty="0">
                <a:latin typeface="Arial Narrow" panose="020B0606020202030204" pitchFamily="34" charset="0"/>
                <a:ea typeface="Calibri" panose="020F0502020204030204" pitchFamily="34" charset="0"/>
                <a:cs typeface="Times New Roman" panose="02020603050405020304" pitchFamily="18" charset="0"/>
              </a:rPr>
              <a:t>Recently, Karnataka state has imposed a strict compliance rule to speak Kannada language which is a native state language (also, it is one of the national languages) by non-Kannada speaking travelers/visitors/residents at basic levels, aiming to protect the heritage status of the state culture and language, and also to ensure easy communication with native people. </a:t>
            </a:r>
          </a:p>
          <a:p>
            <a:pPr marL="171450" indent="-171450">
              <a:buFont typeface="Arial" panose="020B0604020202020204" pitchFamily="34" charset="0"/>
              <a:buChar char="•"/>
            </a:pPr>
            <a:endParaRPr lang="en-US" sz="800" b="1" dirty="0">
              <a:latin typeface="Arial Narrow" panose="020B0606020202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1" dirty="0">
                <a:latin typeface="Arial Narrow" panose="020B0606020202030204" pitchFamily="34" charset="0"/>
                <a:ea typeface="Calibri" panose="020F0502020204030204" pitchFamily="34" charset="0"/>
                <a:cs typeface="Times New Roman" panose="02020603050405020304" pitchFamily="18" charset="0"/>
              </a:rPr>
              <a:t>I am a very fluent “native Kannadiga” from Bengaluru”, but live and speak “native Hindi”  language as I stay in Delhi now over 40 years.</a:t>
            </a:r>
          </a:p>
          <a:p>
            <a:pPr marL="171450" indent="-171450">
              <a:buFont typeface="Arial" panose="020B0604020202020204" pitchFamily="34" charset="0"/>
              <a:buChar char="•"/>
            </a:pPr>
            <a:endParaRPr lang="en-US" sz="800" b="1" dirty="0">
              <a:latin typeface="Arial Narrow" panose="020B0606020202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1" dirty="0">
                <a:latin typeface="Arial Narrow" panose="020B0606020202030204" pitchFamily="34" charset="0"/>
                <a:ea typeface="Calibri" panose="020F0502020204030204" pitchFamily="34" charset="0"/>
                <a:cs typeface="Times New Roman" panose="02020603050405020304" pitchFamily="18" charset="0"/>
              </a:rPr>
              <a:t>I also lived in non-English Brazil (other than USA etc.) where I could learn elementary level “Portuguese” language and I could successfully manage to live with Brazilian people and travel all over the Brazil, and also, study at University of Sao Paulo, Brazil. </a:t>
            </a:r>
          </a:p>
          <a:p>
            <a:pPr marL="171450" indent="-171450">
              <a:buFont typeface="Arial" panose="020B0604020202020204" pitchFamily="34" charset="0"/>
              <a:buChar char="•"/>
            </a:pPr>
            <a:endParaRPr lang="en-US" sz="800" b="1" dirty="0">
              <a:latin typeface="Arial Narrow" panose="020B0606020202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1" dirty="0">
                <a:latin typeface="Arial Narrow" panose="020B0606020202030204" pitchFamily="34" charset="0"/>
                <a:ea typeface="Calibri" panose="020F0502020204030204" pitchFamily="34" charset="0"/>
                <a:cs typeface="Times New Roman" panose="02020603050405020304" pitchFamily="18" charset="0"/>
              </a:rPr>
              <a:t>Therefore, I decided to help non-Kannada speaking travelers or visitors in India, who travel to Karnataka and to Bengaluru. I have designed the following written </a:t>
            </a:r>
            <a:r>
              <a:rPr lang="en-US" sz="1200" b="1" u="sng" dirty="0">
                <a:latin typeface="Arial Narrow" panose="020B0606020202030204" pitchFamily="34" charset="0"/>
                <a:ea typeface="Calibri" panose="020F0502020204030204" pitchFamily="34" charset="0"/>
                <a:cs typeface="Times New Roman" panose="02020603050405020304" pitchFamily="18" charset="0"/>
              </a:rPr>
              <a:t>crash course template </a:t>
            </a:r>
            <a:r>
              <a:rPr lang="en-US" sz="1200" b="1" dirty="0">
                <a:latin typeface="Arial Narrow" panose="020B0606020202030204" pitchFamily="34" charset="0"/>
                <a:ea typeface="Calibri" panose="020F0502020204030204" pitchFamily="34" charset="0"/>
                <a:cs typeface="Times New Roman" panose="02020603050405020304" pitchFamily="18" charset="0"/>
              </a:rPr>
              <a:t>to learn by “by-heart” or “by repeated readings” for long-term remembering, enabling to converse in “Kannada language” with local people in the beginning stages of their life.</a:t>
            </a:r>
          </a:p>
          <a:p>
            <a:pPr marL="171450" indent="-171450">
              <a:buFont typeface="Arial" panose="020B0604020202020204" pitchFamily="34" charset="0"/>
              <a:buChar char="•"/>
            </a:pPr>
            <a:endParaRPr lang="en-US" sz="800" b="1" dirty="0">
              <a:latin typeface="Arial Narrow" panose="020B0606020202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b="1" dirty="0">
                <a:latin typeface="Arial Narrow" panose="020B0606020202030204" pitchFamily="34" charset="0"/>
                <a:ea typeface="Calibri" panose="020F0502020204030204" pitchFamily="34" charset="0"/>
                <a:cs typeface="Times New Roman" panose="02020603050405020304" pitchFamily="18" charset="0"/>
              </a:rPr>
              <a:t>The Kannada is a sweetest and oldest language originated from Sanskrit. It is a poetic language. Hence, it has made many non-Kannadiga’s as great poets, musicians and celebrity actors of this country. I hint, poetic Kannada language bears many, many words similar to Hindi, accept little difference in their pronunciations.  You will realize it gradually, eventually becomes easiest language. Please take interest. Keep enjoying it.</a:t>
            </a:r>
          </a:p>
          <a:p>
            <a:pPr>
              <a:buNone/>
            </a:pPr>
            <a:r>
              <a:rPr lang="en-US" sz="1200" b="1" dirty="0">
                <a:latin typeface="Arial Narrow" panose="020B0606020202030204" pitchFamily="34" charset="0"/>
                <a:ea typeface="Calibri" panose="020F0502020204030204" pitchFamily="34" charset="0"/>
                <a:cs typeface="Times New Roman" panose="02020603050405020304" pitchFamily="18" charset="0"/>
              </a:rPr>
              <a:t>  </a:t>
            </a:r>
          </a:p>
          <a:p>
            <a:pPr algn="ctr">
              <a:buNone/>
            </a:pPr>
            <a:r>
              <a:rPr lang="en-US" sz="1200" b="1" dirty="0">
                <a:latin typeface="Arial Black" panose="020B0A04020102020204" pitchFamily="34" charset="0"/>
                <a:ea typeface="Calibri" panose="020F0502020204030204" pitchFamily="34" charset="0"/>
                <a:cs typeface="Times New Roman" panose="02020603050405020304" pitchFamily="18" charset="0"/>
              </a:rPr>
              <a:t>For free updates &amp; for online pronunciation classes subscribe my channel </a:t>
            </a:r>
            <a:r>
              <a:rPr lang="en-US" sz="1200" b="1" u="sng" dirty="0">
                <a:solidFill>
                  <a:srgbClr val="FF0000"/>
                </a:solidFill>
                <a:latin typeface="Arial Black" panose="020B0A0402010202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www.nirdhaarit.com</a:t>
            </a:r>
            <a:endParaRPr lang="en-US" u="sng" dirty="0">
              <a:solidFill>
                <a:srgbClr val="FF0000"/>
              </a:solidFill>
              <a:latin typeface="Arial Black" panose="020B0A04020102020204" pitchFamily="34" charset="0"/>
            </a:endParaRPr>
          </a:p>
        </p:txBody>
      </p:sp>
      <p:graphicFrame>
        <p:nvGraphicFramePr>
          <p:cNvPr id="10" name="Table 9">
            <a:extLst>
              <a:ext uri="{FF2B5EF4-FFF2-40B4-BE49-F238E27FC236}">
                <a16:creationId xmlns:a16="http://schemas.microsoft.com/office/drawing/2014/main" id="{09BA4CA1-90B4-C56F-73F7-03AEF7ABFD17}"/>
              </a:ext>
            </a:extLst>
          </p:cNvPr>
          <p:cNvGraphicFramePr>
            <a:graphicFrameLocks noGrp="1"/>
          </p:cNvGraphicFramePr>
          <p:nvPr>
            <p:extLst>
              <p:ext uri="{D42A27DB-BD31-4B8C-83A1-F6EECF244321}">
                <p14:modId xmlns:p14="http://schemas.microsoft.com/office/powerpoint/2010/main" val="2789722492"/>
              </p:ext>
            </p:extLst>
          </p:nvPr>
        </p:nvGraphicFramePr>
        <p:xfrm>
          <a:off x="0" y="4906020"/>
          <a:ext cx="9144000" cy="1892344"/>
        </p:xfrm>
        <a:graphic>
          <a:graphicData uri="http://schemas.openxmlformats.org/drawingml/2006/table">
            <a:tbl>
              <a:tblPr firstRow="1" firstCol="1" bandRow="1"/>
              <a:tblGrid>
                <a:gridCol w="528451">
                  <a:extLst>
                    <a:ext uri="{9D8B030D-6E8A-4147-A177-3AD203B41FA5}">
                      <a16:colId xmlns:a16="http://schemas.microsoft.com/office/drawing/2014/main" val="3653773028"/>
                    </a:ext>
                  </a:extLst>
                </a:gridCol>
                <a:gridCol w="1230793">
                  <a:extLst>
                    <a:ext uri="{9D8B030D-6E8A-4147-A177-3AD203B41FA5}">
                      <a16:colId xmlns:a16="http://schemas.microsoft.com/office/drawing/2014/main" val="1008130037"/>
                    </a:ext>
                  </a:extLst>
                </a:gridCol>
                <a:gridCol w="3194419">
                  <a:extLst>
                    <a:ext uri="{9D8B030D-6E8A-4147-A177-3AD203B41FA5}">
                      <a16:colId xmlns:a16="http://schemas.microsoft.com/office/drawing/2014/main" val="1893786081"/>
                    </a:ext>
                  </a:extLst>
                </a:gridCol>
                <a:gridCol w="4190337">
                  <a:extLst>
                    <a:ext uri="{9D8B030D-6E8A-4147-A177-3AD203B41FA5}">
                      <a16:colId xmlns:a16="http://schemas.microsoft.com/office/drawing/2014/main" val="1421554149"/>
                    </a:ext>
                  </a:extLst>
                </a:gridCol>
              </a:tblGrid>
              <a:tr h="272109">
                <a:tc>
                  <a:txBody>
                    <a:bodyPr/>
                    <a:lstStyle/>
                    <a:p>
                      <a:pPr marL="0" marR="0" algn="l">
                        <a:lnSpc>
                          <a:spcPct val="115000"/>
                        </a:lnSpc>
                        <a:spcAft>
                          <a:spcPts val="800"/>
                        </a:spcAft>
                        <a:buNone/>
                      </a:pPr>
                      <a:r>
                        <a:rPr lang="en-US" sz="1400" b="1" kern="100" dirty="0">
                          <a:solidFill>
                            <a:srgbClr val="009900"/>
                          </a:solidFill>
                          <a:effectLst/>
                          <a:latin typeface="Arial Narrow" panose="020B0606020202030204" pitchFamily="34" charset="0"/>
                          <a:ea typeface="Calibri" panose="020F0502020204030204" pitchFamily="34" charset="0"/>
                          <a:cs typeface="Times New Roman" panose="02020603050405020304" pitchFamily="18" charset="0"/>
                        </a:rPr>
                        <a:t>Sl. No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solidFill>
                            <a:srgbClr val="009900"/>
                          </a:solidFill>
                          <a:effectLst/>
                          <a:latin typeface="Arial Narrow" panose="020B0606020202030204" pitchFamily="34" charset="0"/>
                          <a:ea typeface="Calibri" panose="020F0502020204030204" pitchFamily="34" charset="0"/>
                          <a:cs typeface="Times New Roman" panose="02020603050405020304" pitchFamily="18" charset="0"/>
                        </a:rPr>
                        <a:t>English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solidFill>
                            <a:srgbClr val="009900"/>
                          </a:solidFill>
                          <a:effectLst/>
                          <a:latin typeface="Arial Narrow" panose="020B0606020202030204" pitchFamily="34" charset="0"/>
                          <a:ea typeface="Calibri" panose="020F0502020204030204" pitchFamily="34" charset="0"/>
                          <a:cs typeface="Times New Roman" panose="02020603050405020304" pitchFamily="18" charset="0"/>
                        </a:rPr>
                        <a:t>Kannada verbatim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solidFill>
                            <a:srgbClr val="009900"/>
                          </a:solidFill>
                          <a:effectLst/>
                          <a:latin typeface="Arial Narrow" panose="020B0606020202030204" pitchFamily="34" charset="0"/>
                          <a:ea typeface="Calibri" panose="020F0502020204030204" pitchFamily="34" charset="0"/>
                          <a:cs typeface="Times New Roman" panose="02020603050405020304" pitchFamily="18" charset="0"/>
                        </a:rPr>
                        <a:t>Context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1678594"/>
                  </a:ext>
                </a:extLst>
              </a:tr>
              <a:tr h="219425">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my or mine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nanna or nanna-</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to say some thing that is asked or to say “mine”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4042640"/>
                  </a:ext>
                </a:extLst>
              </a:tr>
              <a:tr h="219425">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yours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ninna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(singular),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nimma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plueral</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with respect)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to ask a person standing in front of you some thing of him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3464636"/>
                  </a:ext>
                </a:extLst>
              </a:tr>
              <a:tr h="219425">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ahesaru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(meaning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to ask or to tell my “name”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1523148"/>
                  </a:ext>
                </a:extLst>
              </a:tr>
              <a:tr h="23044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place / town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jaga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pattanha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huuru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when you are going to ask another person or you are being asked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1447991"/>
                  </a:ext>
                </a:extLst>
              </a:tr>
              <a:tr h="651118">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to greet (first use just like in Hindi)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00000"/>
                        </a:lnSpc>
                        <a:spcAft>
                          <a:spcPts val="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namasthe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namashkara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a:t>
                      </a:r>
                    </a:p>
                    <a:p>
                      <a:pPr marL="0" marR="0" algn="l">
                        <a:lnSpc>
                          <a:spcPct val="100000"/>
                        </a:lnSpc>
                        <a:spcAft>
                          <a:spcPts val="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namashkara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sir or</a:t>
                      </a:r>
                    </a:p>
                    <a:p>
                      <a:pPr marL="0" marR="0" algn="l">
                        <a:lnSpc>
                          <a:spcPct val="100000"/>
                        </a:lnSpc>
                        <a:spcAft>
                          <a:spcPts val="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namaskhara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madam (if encounter decent girl / a lady)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(you can start talking at any time by telling this to any one, probably you meet for the first time in the day)  </a:t>
                      </a:r>
                    </a:p>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to any body…….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2477643"/>
                  </a:ext>
                </a:extLst>
              </a:tr>
            </a:tbl>
          </a:graphicData>
        </a:graphic>
      </p:graphicFrame>
      <p:pic>
        <p:nvPicPr>
          <p:cNvPr id="5" name="Picture 4">
            <a:extLst>
              <a:ext uri="{FF2B5EF4-FFF2-40B4-BE49-F238E27FC236}">
                <a16:creationId xmlns:a16="http://schemas.microsoft.com/office/drawing/2014/main" id="{DE328963-D5AD-16A4-5F51-A09DD70539AE}"/>
              </a:ext>
            </a:extLst>
          </p:cNvPr>
          <p:cNvPicPr>
            <a:picLocks noChangeAspect="1"/>
          </p:cNvPicPr>
          <p:nvPr/>
        </p:nvPicPr>
        <p:blipFill>
          <a:blip r:embed="rId3"/>
          <a:stretch>
            <a:fillRect/>
          </a:stretch>
        </p:blipFill>
        <p:spPr>
          <a:xfrm>
            <a:off x="7720713" y="59636"/>
            <a:ext cx="1393372" cy="1677723"/>
          </a:xfrm>
          <a:prstGeom prst="rect">
            <a:avLst/>
          </a:prstGeom>
        </p:spPr>
      </p:pic>
      <p:pic>
        <p:nvPicPr>
          <p:cNvPr id="6" name="Picture 5">
            <a:extLst>
              <a:ext uri="{FF2B5EF4-FFF2-40B4-BE49-F238E27FC236}">
                <a16:creationId xmlns:a16="http://schemas.microsoft.com/office/drawing/2014/main" id="{D6D62EEB-A737-8F52-DB87-7360497BE7F5}"/>
              </a:ext>
            </a:extLst>
          </p:cNvPr>
          <p:cNvPicPr>
            <a:picLocks noChangeAspect="1"/>
          </p:cNvPicPr>
          <p:nvPr/>
        </p:nvPicPr>
        <p:blipFill>
          <a:blip r:embed="rId4"/>
          <a:stretch>
            <a:fillRect/>
          </a:stretch>
        </p:blipFill>
        <p:spPr>
          <a:xfrm>
            <a:off x="29915" y="59636"/>
            <a:ext cx="1319917" cy="1598060"/>
          </a:xfrm>
          <a:prstGeom prst="rect">
            <a:avLst/>
          </a:prstGeom>
        </p:spPr>
      </p:pic>
      <p:sp>
        <p:nvSpPr>
          <p:cNvPr id="7" name="TextBox 6">
            <a:extLst>
              <a:ext uri="{FF2B5EF4-FFF2-40B4-BE49-F238E27FC236}">
                <a16:creationId xmlns:a16="http://schemas.microsoft.com/office/drawing/2014/main" id="{84F39152-AFAF-A0C4-D996-7E6DA6ADDABE}"/>
              </a:ext>
            </a:extLst>
          </p:cNvPr>
          <p:cNvSpPr txBox="1"/>
          <p:nvPr/>
        </p:nvSpPr>
        <p:spPr>
          <a:xfrm>
            <a:off x="7838554" y="58515"/>
            <a:ext cx="1157689" cy="230832"/>
          </a:xfrm>
          <a:prstGeom prst="rect">
            <a:avLst/>
          </a:prstGeom>
          <a:noFill/>
        </p:spPr>
        <p:txBody>
          <a:bodyPr wrap="none" rtlCol="0">
            <a:spAutoFit/>
          </a:bodyPr>
          <a:lstStyle/>
          <a:p>
            <a:r>
              <a:rPr lang="en-US" sz="900" dirty="0">
                <a:solidFill>
                  <a:schemeClr val="bg1"/>
                </a:solidFill>
                <a:latin typeface="Ink Free" panose="03080402000500000000" pitchFamily="66" charset="0"/>
              </a:rPr>
              <a:t>Silicon valley of </a:t>
            </a:r>
            <a:r>
              <a:rPr lang="en-US" sz="900" dirty="0" err="1">
                <a:solidFill>
                  <a:schemeClr val="bg1"/>
                </a:solidFill>
                <a:latin typeface="Ink Free" panose="03080402000500000000" pitchFamily="66" charset="0"/>
              </a:rPr>
              <a:t>india</a:t>
            </a:r>
            <a:endParaRPr lang="en-US" sz="900" dirty="0">
              <a:solidFill>
                <a:schemeClr val="bg1"/>
              </a:solidFill>
              <a:latin typeface="Ink Free" panose="03080402000500000000" pitchFamily="66" charset="0"/>
            </a:endParaRPr>
          </a:p>
        </p:txBody>
      </p:sp>
      <p:sp>
        <p:nvSpPr>
          <p:cNvPr id="8" name="TextBox 7">
            <a:extLst>
              <a:ext uri="{FF2B5EF4-FFF2-40B4-BE49-F238E27FC236}">
                <a16:creationId xmlns:a16="http://schemas.microsoft.com/office/drawing/2014/main" id="{2261FBFC-E019-B2CD-9425-26CF265FB25A}"/>
              </a:ext>
            </a:extLst>
          </p:cNvPr>
          <p:cNvSpPr txBox="1"/>
          <p:nvPr/>
        </p:nvSpPr>
        <p:spPr>
          <a:xfrm>
            <a:off x="7819318" y="213686"/>
            <a:ext cx="1176925" cy="230832"/>
          </a:xfrm>
          <a:prstGeom prst="rect">
            <a:avLst/>
          </a:prstGeom>
          <a:noFill/>
        </p:spPr>
        <p:txBody>
          <a:bodyPr wrap="none" rtlCol="0">
            <a:spAutoFit/>
          </a:bodyPr>
          <a:lstStyle/>
          <a:p>
            <a:r>
              <a:rPr lang="en-US" sz="900" dirty="0">
                <a:solidFill>
                  <a:schemeClr val="bg1"/>
                </a:solidFill>
                <a:latin typeface="Ink Free" panose="03080402000500000000" pitchFamily="66" charset="0"/>
              </a:rPr>
              <a:t>Tech capital of </a:t>
            </a:r>
            <a:r>
              <a:rPr lang="en-US" sz="900" dirty="0" err="1">
                <a:solidFill>
                  <a:schemeClr val="bg1"/>
                </a:solidFill>
                <a:latin typeface="Ink Free" panose="03080402000500000000" pitchFamily="66" charset="0"/>
              </a:rPr>
              <a:t>india</a:t>
            </a:r>
            <a:endParaRPr lang="en-US" sz="900" dirty="0">
              <a:solidFill>
                <a:schemeClr val="bg1"/>
              </a:solidFill>
              <a:latin typeface="Ink Free" panose="03080402000500000000" pitchFamily="66" charset="0"/>
            </a:endParaRPr>
          </a:p>
        </p:txBody>
      </p:sp>
    </p:spTree>
    <p:extLst>
      <p:ext uri="{BB962C8B-B14F-4D97-AF65-F5344CB8AC3E}">
        <p14:creationId xmlns:p14="http://schemas.microsoft.com/office/powerpoint/2010/main" val="16980711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F36607EA-0A71-BD3C-9F19-B137CE60801D}"/>
              </a:ext>
            </a:extLst>
          </p:cNvPr>
          <p:cNvGraphicFramePr>
            <a:graphicFrameLocks noGrp="1"/>
          </p:cNvGraphicFramePr>
          <p:nvPr>
            <p:extLst>
              <p:ext uri="{D42A27DB-BD31-4B8C-83A1-F6EECF244321}">
                <p14:modId xmlns:p14="http://schemas.microsoft.com/office/powerpoint/2010/main" val="500397040"/>
              </p:ext>
            </p:extLst>
          </p:nvPr>
        </p:nvGraphicFramePr>
        <p:xfrm>
          <a:off x="0" y="137563"/>
          <a:ext cx="9144001" cy="6597192"/>
        </p:xfrm>
        <a:graphic>
          <a:graphicData uri="http://schemas.openxmlformats.org/drawingml/2006/table">
            <a:tbl>
              <a:tblPr firstRow="1" firstCol="1" bandRow="1"/>
              <a:tblGrid>
                <a:gridCol w="432378">
                  <a:extLst>
                    <a:ext uri="{9D8B030D-6E8A-4147-A177-3AD203B41FA5}">
                      <a16:colId xmlns:a16="http://schemas.microsoft.com/office/drawing/2014/main" val="517096830"/>
                    </a:ext>
                  </a:extLst>
                </a:gridCol>
                <a:gridCol w="1425248">
                  <a:extLst>
                    <a:ext uri="{9D8B030D-6E8A-4147-A177-3AD203B41FA5}">
                      <a16:colId xmlns:a16="http://schemas.microsoft.com/office/drawing/2014/main" val="739328534"/>
                    </a:ext>
                  </a:extLst>
                </a:gridCol>
                <a:gridCol w="4056202">
                  <a:extLst>
                    <a:ext uri="{9D8B030D-6E8A-4147-A177-3AD203B41FA5}">
                      <a16:colId xmlns:a16="http://schemas.microsoft.com/office/drawing/2014/main" val="2175463210"/>
                    </a:ext>
                  </a:extLst>
                </a:gridCol>
                <a:gridCol w="3230173">
                  <a:extLst>
                    <a:ext uri="{9D8B030D-6E8A-4147-A177-3AD203B41FA5}">
                      <a16:colId xmlns:a16="http://schemas.microsoft.com/office/drawing/2014/main" val="4026619728"/>
                    </a:ext>
                  </a:extLst>
                </a:gridCol>
              </a:tblGrid>
              <a:tr h="422027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looks good</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looking good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“good”, “looking good”)</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even prefix the word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bhahala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“very much”).</a:t>
                      </a:r>
                    </a:p>
                    <a:p>
                      <a:pPr marL="0" marR="0" algn="l">
                        <a:lnSpc>
                          <a:spcPct val="115000"/>
                        </a:lnSpc>
                        <a:spcAft>
                          <a:spcPts val="800"/>
                        </a:spcAft>
                        <a:buNone/>
                      </a:pPr>
                      <a:r>
                        <a:rPr lang="en-US" sz="1400" b="1" u="sng"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For example: </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tumbha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Car</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restaurant</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city</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tumba-chnna-ghi-idhe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food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etc.</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prefix the word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bha-hala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meaning is the same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If some one asks you a question ?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prefix or post fix (add to sentence) what was asked about.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add it at the end of the word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city”. City is added here at the end.</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car”</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city</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restaurant</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car</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building </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Food (dinner, breakfast, lunch, or any single item by name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etc.</a:t>
                      </a:r>
                    </a:p>
                    <a:p>
                      <a:pPr marL="285750" marR="0" indent="-285750" algn="l">
                        <a:lnSpc>
                          <a:spcPct val="100000"/>
                        </a:lnSpc>
                        <a:spcAft>
                          <a:spcPts val="0"/>
                        </a:spcAft>
                        <a:buFont typeface="Arial" panose="020B0604020202020204" pitchFamily="34" charset="0"/>
                        <a:buChar char="•"/>
                      </a:pPr>
                      <a:endParaRPr lang="en-US" sz="8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00000"/>
                        </a:lnSpc>
                        <a:spcAft>
                          <a:spcPts val="0"/>
                        </a:spcAft>
                        <a:buFont typeface="Arial" panose="020B0604020202020204" pitchFamily="34" charset="0"/>
                        <a:buChar char="•"/>
                      </a:pPr>
                      <a:r>
                        <a:rPr lang="en-US" sz="1400" b="1" u="sng"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Like in Hindi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p>
                      <a:pPr marL="285750" marR="0" indent="-285750" algn="l">
                        <a:lnSpc>
                          <a:spcPct val="100000"/>
                        </a:lnSpc>
                        <a:spcAft>
                          <a:spcPts val="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accha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car</a:t>
                      </a:r>
                    </a:p>
                    <a:p>
                      <a:pPr marL="285750" marR="0" indent="-285750" algn="l">
                        <a:lnSpc>
                          <a:spcPct val="100000"/>
                        </a:lnSpc>
                        <a:spcAft>
                          <a:spcPts val="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achha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city</a:t>
                      </a:r>
                    </a:p>
                    <a:p>
                      <a:pPr marL="285750" marR="0" indent="-285750" algn="l">
                        <a:lnSpc>
                          <a:spcPct val="100000"/>
                        </a:lnSpc>
                        <a:spcAft>
                          <a:spcPts val="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achha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building etc.</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136673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not all right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not every thing all right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little not alright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sariya-ghi-illa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“not alright” or “not up to mark”)</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ahella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“all” or “every thing”) </a:t>
                      </a:r>
                      <a:r>
                        <a:rPr lang="en-US" sz="18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sari-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haghi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“not alright or not good”)</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sari-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yaghi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“little”)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understand continuity and reply and express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84180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from where</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are you coming from?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elli-inda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ehlli-indha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“from where”)</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elli-indha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ehlli-indha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“from where”)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baru-thidhi-ri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“coming”)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answer, if some one is asking you “where are you from” or “from where are you coming from”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bl>
          </a:graphicData>
        </a:graphic>
      </p:graphicFrame>
      <p:sp>
        <p:nvSpPr>
          <p:cNvPr id="2" name="TextBox 1">
            <a:extLst>
              <a:ext uri="{FF2B5EF4-FFF2-40B4-BE49-F238E27FC236}">
                <a16:creationId xmlns:a16="http://schemas.microsoft.com/office/drawing/2014/main" id="{C648A087-E4C1-390E-A883-84DB3BB01B92}"/>
              </a:ext>
            </a:extLst>
          </p:cNvPr>
          <p:cNvSpPr txBox="1"/>
          <p:nvPr/>
        </p:nvSpPr>
        <p:spPr>
          <a:xfrm>
            <a:off x="3907348" y="415551"/>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3" name="TextBox 2">
            <a:extLst>
              <a:ext uri="{FF2B5EF4-FFF2-40B4-BE49-F238E27FC236}">
                <a16:creationId xmlns:a16="http://schemas.microsoft.com/office/drawing/2014/main" id="{CF67CF4C-37E6-CD1C-E091-9349DF0A0FC1}"/>
              </a:ext>
            </a:extLst>
          </p:cNvPr>
          <p:cNvSpPr txBox="1"/>
          <p:nvPr/>
        </p:nvSpPr>
        <p:spPr>
          <a:xfrm>
            <a:off x="5205532" y="4811989"/>
            <a:ext cx="710238" cy="33855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lines</a:t>
            </a:r>
          </a:p>
          <a:p>
            <a:r>
              <a:rPr lang="en-US" sz="800" b="1" dirty="0">
                <a:latin typeface="Arial Narrow" panose="020B0606020202030204" pitchFamily="34" charset="0"/>
              </a:rPr>
              <a:t>continuously </a:t>
            </a:r>
          </a:p>
        </p:txBody>
      </p:sp>
      <p:sp>
        <p:nvSpPr>
          <p:cNvPr id="5" name="TextBox 4">
            <a:extLst>
              <a:ext uri="{FF2B5EF4-FFF2-40B4-BE49-F238E27FC236}">
                <a16:creationId xmlns:a16="http://schemas.microsoft.com/office/drawing/2014/main" id="{A2EE226E-75A1-C333-B97A-4C9BCB8BF5E2}"/>
              </a:ext>
            </a:extLst>
          </p:cNvPr>
          <p:cNvSpPr txBox="1"/>
          <p:nvPr/>
        </p:nvSpPr>
        <p:spPr>
          <a:xfrm>
            <a:off x="4839013" y="6009800"/>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6" name="TextBox 5">
            <a:extLst>
              <a:ext uri="{FF2B5EF4-FFF2-40B4-BE49-F238E27FC236}">
                <a16:creationId xmlns:a16="http://schemas.microsoft.com/office/drawing/2014/main" id="{BDE6D044-082F-2D4D-A518-5D940FB733AF}"/>
              </a:ext>
            </a:extLst>
          </p:cNvPr>
          <p:cNvSpPr txBox="1"/>
          <p:nvPr/>
        </p:nvSpPr>
        <p:spPr>
          <a:xfrm rot="16200000">
            <a:off x="4421591" y="2269531"/>
            <a:ext cx="1050288"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7" name="TextBox 6">
            <a:extLst>
              <a:ext uri="{FF2B5EF4-FFF2-40B4-BE49-F238E27FC236}">
                <a16:creationId xmlns:a16="http://schemas.microsoft.com/office/drawing/2014/main" id="{C506C0E7-41C6-E3FF-4E9B-6706286F0E6E}"/>
              </a:ext>
            </a:extLst>
          </p:cNvPr>
          <p:cNvSpPr txBox="1"/>
          <p:nvPr/>
        </p:nvSpPr>
        <p:spPr>
          <a:xfrm>
            <a:off x="7641205" y="3307743"/>
            <a:ext cx="1415331" cy="900246"/>
          </a:xfrm>
          <a:prstGeom prst="rect">
            <a:avLst/>
          </a:prstGeom>
          <a:noFill/>
          <a:ln w="12700">
            <a:solidFill>
              <a:srgbClr val="FF0000"/>
            </a:solidFill>
          </a:ln>
        </p:spPr>
        <p:txBody>
          <a:bodyPr wrap="square" rtlCol="0">
            <a:spAutoFit/>
          </a:bodyPr>
          <a:lstStyle/>
          <a:p>
            <a:r>
              <a:rPr lang="en-US" sz="1050" b="1" dirty="0"/>
              <a:t>You can post fix </a:t>
            </a:r>
            <a:r>
              <a:rPr lang="en-US" sz="1050" b="1" dirty="0" err="1"/>
              <a:t>tumba</a:t>
            </a:r>
            <a:r>
              <a:rPr lang="en-US" sz="1050" b="1" dirty="0"/>
              <a:t> or </a:t>
            </a:r>
            <a:r>
              <a:rPr lang="en-US" sz="1050" b="1" dirty="0" err="1"/>
              <a:t>bhahala</a:t>
            </a:r>
            <a:r>
              <a:rPr lang="en-US" sz="1050" b="1" dirty="0"/>
              <a:t> to </a:t>
            </a:r>
            <a:r>
              <a:rPr lang="en-US" sz="1050" b="1" dirty="0" err="1"/>
              <a:t>channa-ghi-idhe</a:t>
            </a:r>
            <a:r>
              <a:rPr lang="en-US" sz="1050" b="1" dirty="0"/>
              <a:t>.</a:t>
            </a:r>
          </a:p>
          <a:p>
            <a:r>
              <a:rPr lang="en-US" sz="1050" b="1" dirty="0" err="1"/>
              <a:t>tumba</a:t>
            </a:r>
            <a:r>
              <a:rPr lang="en-US" sz="1050" b="1" dirty="0"/>
              <a:t> or </a:t>
            </a:r>
            <a:r>
              <a:rPr lang="en-US" sz="1050" b="1" dirty="0" err="1"/>
              <a:t>bhahal</a:t>
            </a:r>
            <a:r>
              <a:rPr lang="en-US" sz="1050" b="1" dirty="0"/>
              <a:t> = bahut like in </a:t>
            </a:r>
            <a:r>
              <a:rPr lang="en-US" sz="1050" b="1" dirty="0">
                <a:solidFill>
                  <a:srgbClr val="FF0000"/>
                </a:solidFill>
              </a:rPr>
              <a:t>Hindi</a:t>
            </a:r>
          </a:p>
        </p:txBody>
      </p:sp>
    </p:spTree>
    <p:extLst>
      <p:ext uri="{BB962C8B-B14F-4D97-AF65-F5344CB8AC3E}">
        <p14:creationId xmlns:p14="http://schemas.microsoft.com/office/powerpoint/2010/main" val="314455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1DB0F4C-E350-23B4-3054-560E4BC34D1B}"/>
              </a:ext>
            </a:extLst>
          </p:cNvPr>
          <p:cNvGraphicFramePr>
            <a:graphicFrameLocks noGrp="1"/>
          </p:cNvGraphicFramePr>
          <p:nvPr>
            <p:extLst>
              <p:ext uri="{D42A27DB-BD31-4B8C-83A1-F6EECF244321}">
                <p14:modId xmlns:p14="http://schemas.microsoft.com/office/powerpoint/2010/main" val="4220951197"/>
              </p:ext>
            </p:extLst>
          </p:nvPr>
        </p:nvGraphicFramePr>
        <p:xfrm>
          <a:off x="143123" y="151075"/>
          <a:ext cx="8786194" cy="5999357"/>
        </p:xfrm>
        <a:graphic>
          <a:graphicData uri="http://schemas.openxmlformats.org/drawingml/2006/table">
            <a:tbl>
              <a:tblPr firstRow="1" firstCol="1" bandRow="1"/>
              <a:tblGrid>
                <a:gridCol w="607830">
                  <a:extLst>
                    <a:ext uri="{9D8B030D-6E8A-4147-A177-3AD203B41FA5}">
                      <a16:colId xmlns:a16="http://schemas.microsoft.com/office/drawing/2014/main" val="517096830"/>
                    </a:ext>
                  </a:extLst>
                </a:gridCol>
                <a:gridCol w="1981692">
                  <a:extLst>
                    <a:ext uri="{9D8B030D-6E8A-4147-A177-3AD203B41FA5}">
                      <a16:colId xmlns:a16="http://schemas.microsoft.com/office/drawing/2014/main" val="739328534"/>
                    </a:ext>
                  </a:extLst>
                </a:gridCol>
                <a:gridCol w="2964210">
                  <a:extLst>
                    <a:ext uri="{9D8B030D-6E8A-4147-A177-3AD203B41FA5}">
                      <a16:colId xmlns:a16="http://schemas.microsoft.com/office/drawing/2014/main" val="2175463210"/>
                    </a:ext>
                  </a:extLst>
                </a:gridCol>
                <a:gridCol w="3232462">
                  <a:extLst>
                    <a:ext uri="{9D8B030D-6E8A-4147-A177-3AD203B41FA5}">
                      <a16:colId xmlns:a16="http://schemas.microsoft.com/office/drawing/2014/main" val="4026619728"/>
                    </a:ext>
                  </a:extLst>
                </a:gridCol>
              </a:tblGrid>
              <a:tr h="163962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am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coming first time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“my-self”)</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modala-bari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modala-bari-ghe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“for the first-time”)</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baru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thidd</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 (means “coming”)</a:t>
                      </a:r>
                    </a:p>
                    <a:p>
                      <a:pPr marL="0" marR="0" algn="l">
                        <a:lnSpc>
                          <a:spcPct val="115000"/>
                        </a:lnSpc>
                        <a:spcAft>
                          <a:spcPts val="800"/>
                        </a:spcAft>
                        <a:buNone/>
                      </a:pPr>
                      <a:endParaRPr lang="en-US" sz="8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answer like this if some one asks you as explained in the previous page</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“first-time” as this is a common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134816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didn’t understand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“I” or “for me”) </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artha-vaga-lilla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“didn’t understand”)</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some one asks you, did you understand?</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thilitha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gotthai-itha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180684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are you ?</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reply – I am good</a:t>
                      </a:r>
                    </a:p>
                    <a:p>
                      <a:pPr marL="285750" marR="0" indent="-285750" algn="l">
                        <a:lnSpc>
                          <a:spcPct val="115000"/>
                        </a:lnSpc>
                        <a:spcAft>
                          <a:spcPts val="800"/>
                        </a:spcAft>
                        <a:buFont typeface="Arial" panose="020B0604020202020204" pitchFamily="34" charset="0"/>
                        <a:buChar char="•"/>
                      </a:pPr>
                      <a:endParaRPr lang="en-US" sz="8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we are good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yeghi-dhhi-ra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(means “how you are”)</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channa-ghi-idhi-ni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“good”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singular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-di-vi (are good)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pleura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some one asking you and you can reply in this way?</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543450">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looking good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nodu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-vu-dha-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(to look)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channa-ghi-idhe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(good)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0"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66127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thank you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dhanya-vadha-galu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“thank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depends upon person to whom you are telling. You can also use this English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bl>
          </a:graphicData>
        </a:graphic>
      </p:graphicFrame>
      <p:sp>
        <p:nvSpPr>
          <p:cNvPr id="3" name="TextBox 2">
            <a:extLst>
              <a:ext uri="{FF2B5EF4-FFF2-40B4-BE49-F238E27FC236}">
                <a16:creationId xmlns:a16="http://schemas.microsoft.com/office/drawing/2014/main" id="{A0F26684-D3F2-03D3-8967-453FEE2BCA07}"/>
              </a:ext>
            </a:extLst>
          </p:cNvPr>
          <p:cNvSpPr txBox="1"/>
          <p:nvPr/>
        </p:nvSpPr>
        <p:spPr>
          <a:xfrm>
            <a:off x="4572000" y="3429000"/>
            <a:ext cx="931665" cy="178053"/>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4" name="TextBox 3">
            <a:extLst>
              <a:ext uri="{FF2B5EF4-FFF2-40B4-BE49-F238E27FC236}">
                <a16:creationId xmlns:a16="http://schemas.microsoft.com/office/drawing/2014/main" id="{0C6072D2-7B7E-F870-607B-5F80D23725A1}"/>
              </a:ext>
            </a:extLst>
          </p:cNvPr>
          <p:cNvSpPr txBox="1"/>
          <p:nvPr/>
        </p:nvSpPr>
        <p:spPr>
          <a:xfrm>
            <a:off x="3497644" y="1396561"/>
            <a:ext cx="784189" cy="169277"/>
          </a:xfrm>
          <a:prstGeom prst="rect">
            <a:avLst/>
          </a:prstGeom>
          <a:noFill/>
          <a:ln w="19050">
            <a:solidFill>
              <a:srgbClr val="FF0000"/>
            </a:solidFill>
          </a:ln>
        </p:spPr>
        <p:txBody>
          <a:bodyPr wrap="none" rtlCol="0">
            <a:spAutoFit/>
          </a:bodyPr>
          <a:lstStyle/>
          <a:p>
            <a:r>
              <a:rPr lang="en-US" sz="500" b="1" dirty="0">
                <a:latin typeface="Arial Narrow" panose="020B0606020202030204" pitchFamily="34" charset="0"/>
              </a:rPr>
              <a:t>Both read continuously </a:t>
            </a:r>
          </a:p>
        </p:txBody>
      </p:sp>
      <p:sp>
        <p:nvSpPr>
          <p:cNvPr id="6" name="TextBox 5">
            <a:extLst>
              <a:ext uri="{FF2B5EF4-FFF2-40B4-BE49-F238E27FC236}">
                <a16:creationId xmlns:a16="http://schemas.microsoft.com/office/drawing/2014/main" id="{8557F737-1959-FB60-6379-09F9EABF62C1}"/>
              </a:ext>
            </a:extLst>
          </p:cNvPr>
          <p:cNvSpPr txBox="1"/>
          <p:nvPr/>
        </p:nvSpPr>
        <p:spPr>
          <a:xfrm>
            <a:off x="3889739" y="2559608"/>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2" name="TextBox 1">
            <a:extLst>
              <a:ext uri="{FF2B5EF4-FFF2-40B4-BE49-F238E27FC236}">
                <a16:creationId xmlns:a16="http://schemas.microsoft.com/office/drawing/2014/main" id="{138667DD-4C0C-DD99-7D16-1716D06A9DBD}"/>
              </a:ext>
            </a:extLst>
          </p:cNvPr>
          <p:cNvSpPr txBox="1"/>
          <p:nvPr/>
        </p:nvSpPr>
        <p:spPr>
          <a:xfrm>
            <a:off x="1153334" y="873100"/>
            <a:ext cx="784189" cy="169277"/>
          </a:xfrm>
          <a:prstGeom prst="rect">
            <a:avLst/>
          </a:prstGeom>
          <a:noFill/>
          <a:ln w="19050">
            <a:solidFill>
              <a:srgbClr val="FF0000"/>
            </a:solidFill>
          </a:ln>
        </p:spPr>
        <p:txBody>
          <a:bodyPr wrap="none" rtlCol="0">
            <a:spAutoFit/>
          </a:bodyPr>
          <a:lstStyle/>
          <a:p>
            <a:r>
              <a:rPr lang="en-US" sz="500" b="1" dirty="0">
                <a:latin typeface="Arial Narrow" panose="020B0606020202030204" pitchFamily="34" charset="0"/>
              </a:rPr>
              <a:t>Both read continuously </a:t>
            </a:r>
          </a:p>
        </p:txBody>
      </p:sp>
    </p:spTree>
    <p:extLst>
      <p:ext uri="{BB962C8B-B14F-4D97-AF65-F5344CB8AC3E}">
        <p14:creationId xmlns:p14="http://schemas.microsoft.com/office/powerpoint/2010/main" val="564506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EF414BE7-1A3B-6241-70D2-D1D21D9F9CE2}"/>
              </a:ext>
            </a:extLst>
          </p:cNvPr>
          <p:cNvGraphicFramePr>
            <a:graphicFrameLocks noGrp="1"/>
          </p:cNvGraphicFramePr>
          <p:nvPr>
            <p:extLst>
              <p:ext uri="{D42A27DB-BD31-4B8C-83A1-F6EECF244321}">
                <p14:modId xmlns:p14="http://schemas.microsoft.com/office/powerpoint/2010/main" val="2744303268"/>
              </p:ext>
            </p:extLst>
          </p:nvPr>
        </p:nvGraphicFramePr>
        <p:xfrm>
          <a:off x="223222" y="103759"/>
          <a:ext cx="8650434" cy="6691558"/>
        </p:xfrm>
        <a:graphic>
          <a:graphicData uri="http://schemas.openxmlformats.org/drawingml/2006/table">
            <a:tbl>
              <a:tblPr firstRow="1" firstCol="1" bandRow="1"/>
              <a:tblGrid>
                <a:gridCol w="607703">
                  <a:extLst>
                    <a:ext uri="{9D8B030D-6E8A-4147-A177-3AD203B41FA5}">
                      <a16:colId xmlns:a16="http://schemas.microsoft.com/office/drawing/2014/main" val="517096830"/>
                    </a:ext>
                  </a:extLst>
                </a:gridCol>
                <a:gridCol w="1981280">
                  <a:extLst>
                    <a:ext uri="{9D8B030D-6E8A-4147-A177-3AD203B41FA5}">
                      <a16:colId xmlns:a16="http://schemas.microsoft.com/office/drawing/2014/main" val="739328534"/>
                    </a:ext>
                  </a:extLst>
                </a:gridCol>
                <a:gridCol w="3286010">
                  <a:extLst>
                    <a:ext uri="{9D8B030D-6E8A-4147-A177-3AD203B41FA5}">
                      <a16:colId xmlns:a16="http://schemas.microsoft.com/office/drawing/2014/main" val="2175463210"/>
                    </a:ext>
                  </a:extLst>
                </a:gridCol>
                <a:gridCol w="2775441">
                  <a:extLst>
                    <a:ext uri="{9D8B030D-6E8A-4147-A177-3AD203B41FA5}">
                      <a16:colId xmlns:a16="http://schemas.microsoft.com/office/drawing/2014/main" val="4026619728"/>
                    </a:ext>
                  </a:extLst>
                </a:gridCol>
              </a:tblGrid>
              <a:tr h="775843">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are troubling me</a:t>
                      </a:r>
                    </a:p>
                    <a:p>
                      <a:pPr marL="0" marR="0" indent="0" algn="l">
                        <a:lnSpc>
                          <a:spcPct val="100000"/>
                        </a:lnSpc>
                        <a:spcAft>
                          <a:spcPts val="0"/>
                        </a:spcAft>
                        <a:buFont typeface="Arial" panose="020B0604020202020204" pitchFamily="34" charset="0"/>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for me you are or it is trouble some</a:t>
                      </a:r>
                    </a:p>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it is difficult for 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thondha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 (meaning “trouble”)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kodu-bedi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(don’t give me).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“for me”)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aadhu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“it is”)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thondha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 (meaning “difficult “) sir, madam,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etc. depending upon to whom you are telling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post fix “Sir”, “Madam” and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etc. depends upon to whom you are talking or addressing.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388040">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3478302"/>
                  </a:ext>
                </a:extLst>
              </a:tr>
              <a:tr h="34826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49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(Hindi=</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Jhadha</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difficult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difficult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hot</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far</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costly</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beautiful</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beautiful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kashta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kashta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heat</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“far”)</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costly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bhahala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dhubhari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chann-ghi-dhe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akar-shitha-vaghi-idhe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this word (pre-fix or post fix) along with many other words depending upon circumstances.</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English words like “costly”, very good, heat, difficult etc. depending upon to whom you are talking.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50583">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learning</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learn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kaliyu-thidh-ene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kaliyu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much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Yestu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this word (pre-fix or post fix) along with many other words depending upon circumstances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have to go</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want to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hoga-bhe-ku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hoga-bhe-ku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is go and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is want or want to.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any one can be used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18664421"/>
                  </a:ext>
                </a:extLst>
              </a:tr>
            </a:tbl>
          </a:graphicData>
        </a:graphic>
      </p:graphicFrame>
      <p:sp>
        <p:nvSpPr>
          <p:cNvPr id="2" name="TextBox 1">
            <a:extLst>
              <a:ext uri="{FF2B5EF4-FFF2-40B4-BE49-F238E27FC236}">
                <a16:creationId xmlns:a16="http://schemas.microsoft.com/office/drawing/2014/main" id="{DDE0CF23-9D43-5552-426D-72A9DA020ACC}"/>
              </a:ext>
            </a:extLst>
          </p:cNvPr>
          <p:cNvSpPr txBox="1"/>
          <p:nvPr/>
        </p:nvSpPr>
        <p:spPr>
          <a:xfrm>
            <a:off x="4974126" y="4222655"/>
            <a:ext cx="106471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All read continuously </a:t>
            </a:r>
          </a:p>
        </p:txBody>
      </p:sp>
      <p:sp>
        <p:nvSpPr>
          <p:cNvPr id="3" name="TextBox 2">
            <a:extLst>
              <a:ext uri="{FF2B5EF4-FFF2-40B4-BE49-F238E27FC236}">
                <a16:creationId xmlns:a16="http://schemas.microsoft.com/office/drawing/2014/main" id="{D91A4C45-F25A-EBC6-8F08-029F973D1800}"/>
              </a:ext>
            </a:extLst>
          </p:cNvPr>
          <p:cNvSpPr txBox="1"/>
          <p:nvPr/>
        </p:nvSpPr>
        <p:spPr>
          <a:xfrm>
            <a:off x="3980014" y="5007162"/>
            <a:ext cx="1136850"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both continuously </a:t>
            </a:r>
          </a:p>
        </p:txBody>
      </p:sp>
      <p:sp>
        <p:nvSpPr>
          <p:cNvPr id="4" name="TextBox 3">
            <a:extLst>
              <a:ext uri="{FF2B5EF4-FFF2-40B4-BE49-F238E27FC236}">
                <a16:creationId xmlns:a16="http://schemas.microsoft.com/office/drawing/2014/main" id="{E2A9B0D7-B732-4FA0-7F8A-D44CEB549E9E}"/>
              </a:ext>
            </a:extLst>
          </p:cNvPr>
          <p:cNvSpPr txBox="1"/>
          <p:nvPr/>
        </p:nvSpPr>
        <p:spPr>
          <a:xfrm>
            <a:off x="3483350" y="5738091"/>
            <a:ext cx="1136850"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both continuously </a:t>
            </a:r>
          </a:p>
        </p:txBody>
      </p:sp>
    </p:spTree>
    <p:extLst>
      <p:ext uri="{BB962C8B-B14F-4D97-AF65-F5344CB8AC3E}">
        <p14:creationId xmlns:p14="http://schemas.microsoft.com/office/powerpoint/2010/main" val="3626587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7262AB4-9E0A-01E7-8520-8CCB99BC467A}"/>
              </a:ext>
            </a:extLst>
          </p:cNvPr>
          <p:cNvGraphicFramePr>
            <a:graphicFrameLocks noGrp="1"/>
          </p:cNvGraphicFramePr>
          <p:nvPr>
            <p:extLst>
              <p:ext uri="{D42A27DB-BD31-4B8C-83A1-F6EECF244321}">
                <p14:modId xmlns:p14="http://schemas.microsoft.com/office/powerpoint/2010/main" val="1425098949"/>
              </p:ext>
            </p:extLst>
          </p:nvPr>
        </p:nvGraphicFramePr>
        <p:xfrm>
          <a:off x="55659" y="86765"/>
          <a:ext cx="9016779" cy="6419894"/>
        </p:xfrm>
        <a:graphic>
          <a:graphicData uri="http://schemas.openxmlformats.org/drawingml/2006/table">
            <a:tbl>
              <a:tblPr firstRow="1" firstCol="1" bandRow="1"/>
              <a:tblGrid>
                <a:gridCol w="599537">
                  <a:extLst>
                    <a:ext uri="{9D8B030D-6E8A-4147-A177-3AD203B41FA5}">
                      <a16:colId xmlns:a16="http://schemas.microsoft.com/office/drawing/2014/main" val="517096830"/>
                    </a:ext>
                  </a:extLst>
                </a:gridCol>
                <a:gridCol w="1769952">
                  <a:extLst>
                    <a:ext uri="{9D8B030D-6E8A-4147-A177-3AD203B41FA5}">
                      <a16:colId xmlns:a16="http://schemas.microsoft.com/office/drawing/2014/main" val="739328534"/>
                    </a:ext>
                  </a:extLst>
                </a:gridCol>
                <a:gridCol w="3283889">
                  <a:extLst>
                    <a:ext uri="{9D8B030D-6E8A-4147-A177-3AD203B41FA5}">
                      <a16:colId xmlns:a16="http://schemas.microsoft.com/office/drawing/2014/main" val="2175463210"/>
                    </a:ext>
                  </a:extLst>
                </a:gridCol>
                <a:gridCol w="3363401">
                  <a:extLst>
                    <a:ext uri="{9D8B030D-6E8A-4147-A177-3AD203B41FA5}">
                      <a16:colId xmlns:a16="http://schemas.microsoft.com/office/drawing/2014/main" val="4026619728"/>
                    </a:ext>
                  </a:extLst>
                </a:gridCol>
              </a:tblGrid>
              <a:tr h="58066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this word (pre-fix or post fix) along with many other words depending upon circumstances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58066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is this?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ehunu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“what”) 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“this”)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25854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this word (pre-fix or post fix) along with many other words depending upon circumstances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25854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where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1181435">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go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want to go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want to go to Delhi?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hogu-thi-ra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hogu-bekha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hogu-beka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Delhi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another word (post-fix) the name of place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Change the place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1284685">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do you live?</a:t>
                      </a: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do you live here?</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vasis-thira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(do live)</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vasis-thira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(do live) 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(here)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another word (post-fix) the name of place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Change the place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102274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59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can I find here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(Instead, you can ask as “where can I get here”)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sigu-tthhe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“available”) 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(here)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p>
                    <a:p>
                      <a:pPr marL="0" marR="0" algn="l">
                        <a:lnSpc>
                          <a:spcPct val="115000"/>
                        </a:lnSpc>
                        <a:spcAft>
                          <a:spcPts val="800"/>
                        </a:spcAft>
                        <a:buNone/>
                      </a:pPr>
                      <a:r>
                        <a:rPr lang="en-US" sz="1400" b="1" u="sng"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post-fix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bread, tea, hotel, bus etc.</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add another word (post-fix) the name of place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Change the place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88416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don’t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(I myself or for me)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gothhi-illa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(don’t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say no idea or don’t know. But, say politely…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bl>
          </a:graphicData>
        </a:graphic>
      </p:graphicFrame>
      <p:sp>
        <p:nvSpPr>
          <p:cNvPr id="5" name="TextBox 4">
            <a:extLst>
              <a:ext uri="{FF2B5EF4-FFF2-40B4-BE49-F238E27FC236}">
                <a16:creationId xmlns:a16="http://schemas.microsoft.com/office/drawing/2014/main" id="{598E9B46-5E00-3D69-872A-0C1554794013}"/>
              </a:ext>
            </a:extLst>
          </p:cNvPr>
          <p:cNvSpPr txBox="1"/>
          <p:nvPr/>
        </p:nvSpPr>
        <p:spPr>
          <a:xfrm>
            <a:off x="3145006" y="5956370"/>
            <a:ext cx="1426994"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 read every thing continuously </a:t>
            </a:r>
          </a:p>
        </p:txBody>
      </p:sp>
      <p:sp>
        <p:nvSpPr>
          <p:cNvPr id="6" name="TextBox 5">
            <a:extLst>
              <a:ext uri="{FF2B5EF4-FFF2-40B4-BE49-F238E27FC236}">
                <a16:creationId xmlns:a16="http://schemas.microsoft.com/office/drawing/2014/main" id="{4CE2B3A1-AD80-8CC5-4BE5-99F35DA0ECE3}"/>
              </a:ext>
            </a:extLst>
          </p:cNvPr>
          <p:cNvSpPr txBox="1"/>
          <p:nvPr/>
        </p:nvSpPr>
        <p:spPr>
          <a:xfrm>
            <a:off x="3758901" y="1065026"/>
            <a:ext cx="1426994"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 read every thing continuously </a:t>
            </a:r>
          </a:p>
        </p:txBody>
      </p:sp>
      <p:sp>
        <p:nvSpPr>
          <p:cNvPr id="7" name="TextBox 6">
            <a:extLst>
              <a:ext uri="{FF2B5EF4-FFF2-40B4-BE49-F238E27FC236}">
                <a16:creationId xmlns:a16="http://schemas.microsoft.com/office/drawing/2014/main" id="{163EC0C3-6BE9-376D-8C26-26E877980D45}"/>
              </a:ext>
            </a:extLst>
          </p:cNvPr>
          <p:cNvSpPr txBox="1"/>
          <p:nvPr/>
        </p:nvSpPr>
        <p:spPr>
          <a:xfrm>
            <a:off x="3758901" y="1737378"/>
            <a:ext cx="1426994"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 read every thing continuously </a:t>
            </a:r>
          </a:p>
        </p:txBody>
      </p:sp>
      <p:sp>
        <p:nvSpPr>
          <p:cNvPr id="8" name="TextBox 7">
            <a:extLst>
              <a:ext uri="{FF2B5EF4-FFF2-40B4-BE49-F238E27FC236}">
                <a16:creationId xmlns:a16="http://schemas.microsoft.com/office/drawing/2014/main" id="{675A7D60-F74C-E50C-3310-47D67B945BC4}"/>
              </a:ext>
            </a:extLst>
          </p:cNvPr>
          <p:cNvSpPr txBox="1"/>
          <p:nvPr/>
        </p:nvSpPr>
        <p:spPr>
          <a:xfrm>
            <a:off x="2778770" y="3064421"/>
            <a:ext cx="2279904"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 read any one individual line continuously </a:t>
            </a:r>
          </a:p>
        </p:txBody>
      </p:sp>
      <p:sp>
        <p:nvSpPr>
          <p:cNvPr id="9" name="TextBox 8">
            <a:extLst>
              <a:ext uri="{FF2B5EF4-FFF2-40B4-BE49-F238E27FC236}">
                <a16:creationId xmlns:a16="http://schemas.microsoft.com/office/drawing/2014/main" id="{A50940D9-F96F-AF40-EC79-32F9CE5466D9}"/>
              </a:ext>
            </a:extLst>
          </p:cNvPr>
          <p:cNvSpPr txBox="1"/>
          <p:nvPr/>
        </p:nvSpPr>
        <p:spPr>
          <a:xfrm>
            <a:off x="3977773" y="3618420"/>
            <a:ext cx="1426994"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 read every thing continuously </a:t>
            </a:r>
          </a:p>
        </p:txBody>
      </p:sp>
      <p:sp>
        <p:nvSpPr>
          <p:cNvPr id="10" name="TextBox 9">
            <a:extLst>
              <a:ext uri="{FF2B5EF4-FFF2-40B4-BE49-F238E27FC236}">
                <a16:creationId xmlns:a16="http://schemas.microsoft.com/office/drawing/2014/main" id="{6555EB23-6330-DBA6-4D8A-DF8172176A0F}"/>
              </a:ext>
            </a:extLst>
          </p:cNvPr>
          <p:cNvSpPr txBox="1"/>
          <p:nvPr/>
        </p:nvSpPr>
        <p:spPr>
          <a:xfrm>
            <a:off x="3858503" y="5394012"/>
            <a:ext cx="1426994" cy="178053"/>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 read every thing continuously </a:t>
            </a:r>
          </a:p>
        </p:txBody>
      </p:sp>
      <p:sp>
        <p:nvSpPr>
          <p:cNvPr id="3" name="TextBox 2">
            <a:extLst>
              <a:ext uri="{FF2B5EF4-FFF2-40B4-BE49-F238E27FC236}">
                <a16:creationId xmlns:a16="http://schemas.microsoft.com/office/drawing/2014/main" id="{CEB590CC-1C55-88EC-F5A1-294807982103}"/>
              </a:ext>
            </a:extLst>
          </p:cNvPr>
          <p:cNvSpPr txBox="1"/>
          <p:nvPr/>
        </p:nvSpPr>
        <p:spPr>
          <a:xfrm>
            <a:off x="4973552" y="2192015"/>
            <a:ext cx="623889" cy="369332"/>
          </a:xfrm>
          <a:prstGeom prst="rect">
            <a:avLst/>
          </a:prstGeom>
          <a:noFill/>
          <a:ln>
            <a:solidFill>
              <a:srgbClr val="FF0000"/>
            </a:solidFill>
          </a:ln>
        </p:spPr>
        <p:txBody>
          <a:bodyPr wrap="none" rtlCol="0">
            <a:spAutoFit/>
          </a:bodyPr>
          <a:lstStyle/>
          <a:p>
            <a:r>
              <a:rPr lang="en-US" sz="900" b="1" dirty="0"/>
              <a:t>both </a:t>
            </a:r>
          </a:p>
          <a:p>
            <a:r>
              <a:rPr lang="en-US" sz="900" b="1" dirty="0"/>
              <a:t>are same</a:t>
            </a:r>
          </a:p>
        </p:txBody>
      </p:sp>
    </p:spTree>
    <p:extLst>
      <p:ext uri="{BB962C8B-B14F-4D97-AF65-F5344CB8AC3E}">
        <p14:creationId xmlns:p14="http://schemas.microsoft.com/office/powerpoint/2010/main" val="21501283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8743913-117C-FE57-1C08-B9A92D817827}"/>
              </a:ext>
            </a:extLst>
          </p:cNvPr>
          <p:cNvGraphicFramePr>
            <a:graphicFrameLocks noGrp="1"/>
          </p:cNvGraphicFramePr>
          <p:nvPr>
            <p:extLst>
              <p:ext uri="{D42A27DB-BD31-4B8C-83A1-F6EECF244321}">
                <p14:modId xmlns:p14="http://schemas.microsoft.com/office/powerpoint/2010/main" val="1680074160"/>
              </p:ext>
            </p:extLst>
          </p:nvPr>
        </p:nvGraphicFramePr>
        <p:xfrm>
          <a:off x="247597" y="405006"/>
          <a:ext cx="8648806" cy="6240592"/>
        </p:xfrm>
        <a:graphic>
          <a:graphicData uri="http://schemas.openxmlformats.org/drawingml/2006/table">
            <a:tbl>
              <a:tblPr firstRow="1" firstCol="1" bandRow="1"/>
              <a:tblGrid>
                <a:gridCol w="617143">
                  <a:extLst>
                    <a:ext uri="{9D8B030D-6E8A-4147-A177-3AD203B41FA5}">
                      <a16:colId xmlns:a16="http://schemas.microsoft.com/office/drawing/2014/main" val="517096830"/>
                    </a:ext>
                  </a:extLst>
                </a:gridCol>
                <a:gridCol w="2317364">
                  <a:extLst>
                    <a:ext uri="{9D8B030D-6E8A-4147-A177-3AD203B41FA5}">
                      <a16:colId xmlns:a16="http://schemas.microsoft.com/office/drawing/2014/main" val="739328534"/>
                    </a:ext>
                  </a:extLst>
                </a:gridCol>
                <a:gridCol w="3920912">
                  <a:extLst>
                    <a:ext uri="{9D8B030D-6E8A-4147-A177-3AD203B41FA5}">
                      <a16:colId xmlns:a16="http://schemas.microsoft.com/office/drawing/2014/main" val="2175463210"/>
                    </a:ext>
                  </a:extLst>
                </a:gridCol>
                <a:gridCol w="1793387">
                  <a:extLst>
                    <a:ext uri="{9D8B030D-6E8A-4147-A177-3AD203B41FA5}">
                      <a16:colId xmlns:a16="http://schemas.microsoft.com/office/drawing/2014/main" val="4026619728"/>
                    </a:ext>
                  </a:extLst>
                </a:gridCol>
              </a:tblGrid>
              <a:tr h="447713">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did you say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meams</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“what”) yeh-</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diri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“did you say?”)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ask or some one can ask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36244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nothing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“nothing”)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as above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447713">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tell after words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nantha-ra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(afterwards)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(tell)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say this. Some one may also tell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101360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sorry / excuse (me) / pardon me</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English “sorry” word only, everyone understands)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ksha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say this. Some one may also tell you</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13301">
                <a:tc rowSpan="16">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65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bhahala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16">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difficult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kashta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122378228"/>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thinnu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426303338"/>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eat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thinnu-vadha-kke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947913045"/>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guess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hu-ye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882318963"/>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guess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Hu-ye-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maduva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076245150"/>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Sit</a:t>
                      </a:r>
                      <a:endParaRPr lang="en-US" sz="10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kuthu-kolli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153952574"/>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sit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kuthu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kolluva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846664771"/>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349007285"/>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954844626"/>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walk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nede-dhu-kondu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143015620"/>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walk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nede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221875876"/>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drive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drive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832698771"/>
                  </a:ext>
                </a:extLst>
              </a:tr>
              <a:tr h="21330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drive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drive-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708867367"/>
                  </a:ext>
                </a:extLst>
              </a:tr>
              <a:tr h="25140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cold or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thanna-ge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thandi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020092759"/>
                  </a:ext>
                </a:extLst>
              </a:tr>
              <a:tr h="502806">
                <a:tc vMerge="1">
                  <a:txBody>
                    <a:bodyPr/>
                    <a:lstStyle/>
                    <a:p>
                      <a:endParaRPr lang="en-US"/>
                    </a:p>
                  </a:txBody>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chilling (for weather)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chali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973001"/>
                  </a:ext>
                </a:extLst>
              </a:tr>
            </a:tbl>
          </a:graphicData>
        </a:graphic>
      </p:graphicFrame>
      <p:sp>
        <p:nvSpPr>
          <p:cNvPr id="5" name="TextBox 4">
            <a:extLst>
              <a:ext uri="{FF2B5EF4-FFF2-40B4-BE49-F238E27FC236}">
                <a16:creationId xmlns:a16="http://schemas.microsoft.com/office/drawing/2014/main" id="{5362D4EC-2132-6E15-E619-8A89BE098D8D}"/>
              </a:ext>
            </a:extLst>
          </p:cNvPr>
          <p:cNvSpPr txBox="1"/>
          <p:nvPr/>
        </p:nvSpPr>
        <p:spPr>
          <a:xfrm>
            <a:off x="5518493" y="1174487"/>
            <a:ext cx="1126420"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both continuously </a:t>
            </a:r>
          </a:p>
        </p:txBody>
      </p:sp>
      <p:sp>
        <p:nvSpPr>
          <p:cNvPr id="6" name="TextBox 5">
            <a:extLst>
              <a:ext uri="{FF2B5EF4-FFF2-40B4-BE49-F238E27FC236}">
                <a16:creationId xmlns:a16="http://schemas.microsoft.com/office/drawing/2014/main" id="{CBFC6EB9-EC40-244F-B086-648EBA2FCA8B}"/>
              </a:ext>
            </a:extLst>
          </p:cNvPr>
          <p:cNvSpPr txBox="1"/>
          <p:nvPr/>
        </p:nvSpPr>
        <p:spPr>
          <a:xfrm>
            <a:off x="5594625" y="471423"/>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7" name="TextBox 6">
            <a:extLst>
              <a:ext uri="{FF2B5EF4-FFF2-40B4-BE49-F238E27FC236}">
                <a16:creationId xmlns:a16="http://schemas.microsoft.com/office/drawing/2014/main" id="{0E946630-B13E-2906-45AF-A17C37327858}"/>
              </a:ext>
            </a:extLst>
          </p:cNvPr>
          <p:cNvSpPr txBox="1"/>
          <p:nvPr/>
        </p:nvSpPr>
        <p:spPr>
          <a:xfrm>
            <a:off x="4208218" y="1572151"/>
            <a:ext cx="1126420"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a:t>
            </a:r>
          </a:p>
        </p:txBody>
      </p:sp>
      <p:sp>
        <p:nvSpPr>
          <p:cNvPr id="2" name="TextBox 1">
            <a:extLst>
              <a:ext uri="{FF2B5EF4-FFF2-40B4-BE49-F238E27FC236}">
                <a16:creationId xmlns:a16="http://schemas.microsoft.com/office/drawing/2014/main" id="{3F5B2DE7-9C45-39BA-306E-B13944FB63E5}"/>
              </a:ext>
            </a:extLst>
          </p:cNvPr>
          <p:cNvSpPr txBox="1"/>
          <p:nvPr/>
        </p:nvSpPr>
        <p:spPr>
          <a:xfrm>
            <a:off x="5031415" y="3901630"/>
            <a:ext cx="1050288"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a:t>
            </a:r>
          </a:p>
        </p:txBody>
      </p:sp>
      <p:sp>
        <p:nvSpPr>
          <p:cNvPr id="3" name="TextBox 2">
            <a:extLst>
              <a:ext uri="{FF2B5EF4-FFF2-40B4-BE49-F238E27FC236}">
                <a16:creationId xmlns:a16="http://schemas.microsoft.com/office/drawing/2014/main" id="{2AD91274-7F42-F7DA-926F-870A92CA70CE}"/>
              </a:ext>
            </a:extLst>
          </p:cNvPr>
          <p:cNvSpPr txBox="1"/>
          <p:nvPr/>
        </p:nvSpPr>
        <p:spPr>
          <a:xfrm>
            <a:off x="5031415" y="3492096"/>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8" name="TextBox 7">
            <a:extLst>
              <a:ext uri="{FF2B5EF4-FFF2-40B4-BE49-F238E27FC236}">
                <a16:creationId xmlns:a16="http://schemas.microsoft.com/office/drawing/2014/main" id="{AA773A13-A7F0-5044-8659-F81F0466FE1E}"/>
              </a:ext>
            </a:extLst>
          </p:cNvPr>
          <p:cNvSpPr txBox="1"/>
          <p:nvPr/>
        </p:nvSpPr>
        <p:spPr>
          <a:xfrm>
            <a:off x="5092648" y="4343097"/>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9" name="TextBox 8">
            <a:extLst>
              <a:ext uri="{FF2B5EF4-FFF2-40B4-BE49-F238E27FC236}">
                <a16:creationId xmlns:a16="http://schemas.microsoft.com/office/drawing/2014/main" id="{711595B1-D652-3993-AC9E-A7452C0112B5}"/>
              </a:ext>
            </a:extLst>
          </p:cNvPr>
          <p:cNvSpPr txBox="1"/>
          <p:nvPr/>
        </p:nvSpPr>
        <p:spPr>
          <a:xfrm>
            <a:off x="5031415" y="4787108"/>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10" name="TextBox 9">
            <a:extLst>
              <a:ext uri="{FF2B5EF4-FFF2-40B4-BE49-F238E27FC236}">
                <a16:creationId xmlns:a16="http://schemas.microsoft.com/office/drawing/2014/main" id="{534DFBD1-2F45-EB92-311B-3BEF67DEE979}"/>
              </a:ext>
            </a:extLst>
          </p:cNvPr>
          <p:cNvSpPr txBox="1"/>
          <p:nvPr/>
        </p:nvSpPr>
        <p:spPr>
          <a:xfrm>
            <a:off x="5031415" y="5032232"/>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11" name="TextBox 10">
            <a:extLst>
              <a:ext uri="{FF2B5EF4-FFF2-40B4-BE49-F238E27FC236}">
                <a16:creationId xmlns:a16="http://schemas.microsoft.com/office/drawing/2014/main" id="{E9F72E41-1748-6E68-8B37-D0F4BC7FC151}"/>
              </a:ext>
            </a:extLst>
          </p:cNvPr>
          <p:cNvSpPr txBox="1"/>
          <p:nvPr/>
        </p:nvSpPr>
        <p:spPr>
          <a:xfrm>
            <a:off x="5031415" y="5231119"/>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12" name="TextBox 11">
            <a:extLst>
              <a:ext uri="{FF2B5EF4-FFF2-40B4-BE49-F238E27FC236}">
                <a16:creationId xmlns:a16="http://schemas.microsoft.com/office/drawing/2014/main" id="{74AEDF10-CAFD-8A7F-0079-2FE434E5B18E}"/>
              </a:ext>
            </a:extLst>
          </p:cNvPr>
          <p:cNvSpPr txBox="1"/>
          <p:nvPr/>
        </p:nvSpPr>
        <p:spPr>
          <a:xfrm>
            <a:off x="5092648" y="5711618"/>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13" name="TextBox 12">
            <a:extLst>
              <a:ext uri="{FF2B5EF4-FFF2-40B4-BE49-F238E27FC236}">
                <a16:creationId xmlns:a16="http://schemas.microsoft.com/office/drawing/2014/main" id="{2513C5AB-0DCA-D706-E0F7-EAB344B3D2C1}"/>
              </a:ext>
            </a:extLst>
          </p:cNvPr>
          <p:cNvSpPr txBox="1"/>
          <p:nvPr/>
        </p:nvSpPr>
        <p:spPr>
          <a:xfrm>
            <a:off x="4305009" y="443486"/>
            <a:ext cx="1126420" cy="269497"/>
          </a:xfrm>
          <a:prstGeom prst="rect">
            <a:avLst/>
          </a:prstGeom>
          <a:noFill/>
        </p:spPr>
        <p:txBody>
          <a:bodyPr wrap="square" rtlCol="0">
            <a:spAutoFit/>
          </a:bodyPr>
          <a:lstStyle/>
          <a:p>
            <a:pPr lvl="0" defTabSz="914400">
              <a:lnSpc>
                <a:spcPct val="115000"/>
              </a:lnSpc>
              <a:spcAft>
                <a:spcPts val="800"/>
              </a:spcAft>
              <a:defRPr/>
            </a:pPr>
            <a:r>
              <a:rPr lang="en-US" sz="1100" b="1" kern="100" dirty="0">
                <a:solidFill>
                  <a:srgbClr val="FF0000"/>
                </a:solidFill>
                <a:latin typeface="Arial Narrow" panose="020B0606020202030204" pitchFamily="34" charset="0"/>
                <a:ea typeface="Calibri" panose="020F0502020204030204" pitchFamily="34" charset="0"/>
                <a:cs typeface="Times New Roman" panose="02020603050405020304" pitchFamily="18" charset="0"/>
              </a:rPr>
              <a:t>(stress “</a:t>
            </a:r>
            <a:r>
              <a:rPr lang="en-US" sz="1100" b="1" kern="100" dirty="0" err="1">
                <a:solidFill>
                  <a:srgbClr val="FF0000"/>
                </a:solidFill>
                <a:latin typeface="Arial Narrow" panose="020B0606020202030204" pitchFamily="34" charset="0"/>
                <a:ea typeface="Calibri" panose="020F0502020204030204" pitchFamily="34" charset="0"/>
                <a:cs typeface="Times New Roman" panose="02020603050405020304" pitchFamily="18" charset="0"/>
              </a:rPr>
              <a:t>yehlhi</a:t>
            </a:r>
            <a:r>
              <a:rPr lang="en-US" sz="1100" b="1" kern="100" dirty="0">
                <a:solidFill>
                  <a:srgbClr val="FF0000"/>
                </a:solidFill>
                <a:latin typeface="Arial Narrow" panose="020B0606020202030204" pitchFamily="34" charset="0"/>
                <a:ea typeface="Calibri" panose="020F0502020204030204" pitchFamily="34" charset="0"/>
                <a:cs typeface="Times New Roman" panose="02020603050405020304" pitchFamily="18" charset="0"/>
              </a:rPr>
              <a:t>”)</a:t>
            </a:r>
            <a:endParaRPr lang="en-US" sz="1100" b="1" kern="100" dirty="0">
              <a:latin typeface="Arial Narrow" panose="020B0606020202030204" pitchFamily="34" charset="0"/>
              <a:ea typeface="Calibri" panose="020F0502020204030204" pitchFamily="34" charset="0"/>
              <a:cs typeface="Times New Roman" panose="02020603050405020304" pitchFamily="18" charset="0"/>
            </a:endParaRPr>
          </a:p>
        </p:txBody>
      </p:sp>
      <p:sp>
        <p:nvSpPr>
          <p:cNvPr id="15" name="TextBox 14">
            <a:extLst>
              <a:ext uri="{FF2B5EF4-FFF2-40B4-BE49-F238E27FC236}">
                <a16:creationId xmlns:a16="http://schemas.microsoft.com/office/drawing/2014/main" id="{1B945E11-29D7-80C7-149A-E93E84F746BB}"/>
              </a:ext>
            </a:extLst>
          </p:cNvPr>
          <p:cNvSpPr txBox="1"/>
          <p:nvPr/>
        </p:nvSpPr>
        <p:spPr>
          <a:xfrm>
            <a:off x="3945213" y="4016273"/>
            <a:ext cx="751398" cy="230832"/>
          </a:xfrm>
          <a:prstGeom prst="rect">
            <a:avLst/>
          </a:prstGeom>
          <a:noFill/>
        </p:spPr>
        <p:txBody>
          <a:bodyPr wrap="square">
            <a:spAutoFit/>
          </a:bodyPr>
          <a:lstStyle/>
          <a:p>
            <a:r>
              <a:rPr lang="en-US" sz="9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(stress “</a:t>
            </a:r>
            <a:r>
              <a:rPr lang="en-US" sz="9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lli</a:t>
            </a:r>
            <a:r>
              <a:rPr lang="en-US" sz="9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endParaRPr lang="en-US" sz="900" dirty="0"/>
          </a:p>
        </p:txBody>
      </p:sp>
    </p:spTree>
    <p:extLst>
      <p:ext uri="{BB962C8B-B14F-4D97-AF65-F5344CB8AC3E}">
        <p14:creationId xmlns:p14="http://schemas.microsoft.com/office/powerpoint/2010/main" val="2477338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007106A6-809C-599D-CE5F-C22798CC5B51}"/>
              </a:ext>
            </a:extLst>
          </p:cNvPr>
          <p:cNvGraphicFramePr>
            <a:graphicFrameLocks noGrp="1"/>
          </p:cNvGraphicFramePr>
          <p:nvPr>
            <p:extLst>
              <p:ext uri="{D42A27DB-BD31-4B8C-83A1-F6EECF244321}">
                <p14:modId xmlns:p14="http://schemas.microsoft.com/office/powerpoint/2010/main" val="120491923"/>
              </p:ext>
            </p:extLst>
          </p:nvPr>
        </p:nvGraphicFramePr>
        <p:xfrm>
          <a:off x="89004" y="71776"/>
          <a:ext cx="8657757" cy="6697980"/>
        </p:xfrm>
        <a:graphic>
          <a:graphicData uri="http://schemas.openxmlformats.org/drawingml/2006/table">
            <a:tbl>
              <a:tblPr firstRow="1" firstCol="1" bandRow="1"/>
              <a:tblGrid>
                <a:gridCol w="578139">
                  <a:extLst>
                    <a:ext uri="{9D8B030D-6E8A-4147-A177-3AD203B41FA5}">
                      <a16:colId xmlns:a16="http://schemas.microsoft.com/office/drawing/2014/main" val="38096660"/>
                    </a:ext>
                  </a:extLst>
                </a:gridCol>
                <a:gridCol w="1229309">
                  <a:extLst>
                    <a:ext uri="{9D8B030D-6E8A-4147-A177-3AD203B41FA5}">
                      <a16:colId xmlns:a16="http://schemas.microsoft.com/office/drawing/2014/main" val="3997109905"/>
                    </a:ext>
                  </a:extLst>
                </a:gridCol>
                <a:gridCol w="4623618">
                  <a:extLst>
                    <a:ext uri="{9D8B030D-6E8A-4147-A177-3AD203B41FA5}">
                      <a16:colId xmlns:a16="http://schemas.microsoft.com/office/drawing/2014/main" val="2324326501"/>
                    </a:ext>
                  </a:extLst>
                </a:gridCol>
                <a:gridCol w="2226691">
                  <a:extLst>
                    <a:ext uri="{9D8B030D-6E8A-4147-A177-3AD203B41FA5}">
                      <a16:colId xmlns:a16="http://schemas.microsoft.com/office/drawing/2014/main" val="2957159801"/>
                    </a:ext>
                  </a:extLst>
                </a:gridCol>
              </a:tblGrid>
              <a:tr h="133960">
                <a:tc rowSpan="30">
                  <a:txBody>
                    <a:bodyPr/>
                    <a:lstStyle/>
                    <a:p>
                      <a:r>
                        <a:rPr lang="en-US" dirty="0"/>
                        <a:t>66</a:t>
                      </a:r>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heat</a:t>
                      </a:r>
                    </a:p>
                  </a:txBody>
                  <a:tcPr marL="51435" marR="51435"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bisi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0">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 </a:t>
                      </a:r>
                    </a:p>
                    <a:p>
                      <a:endParaRPr lang="en-US"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16487633"/>
                  </a:ext>
                </a:extLst>
              </a:tr>
              <a:tr h="11163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hear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khe-lu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stress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khe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917041219"/>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sound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shab</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-da (you can use word “sound” also)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011824943"/>
                  </a:ext>
                </a:extLst>
              </a:tr>
              <a:tr h="55817">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hear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kheluvu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stress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kke</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25192296"/>
                  </a:ext>
                </a:extLst>
              </a:tr>
              <a:tr h="11163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(stress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701682090"/>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too far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-la (meaning “too”)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stress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bha</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203195855"/>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near </a:t>
                      </a:r>
                    </a:p>
                  </a:txBody>
                  <a:tcPr marL="51435" marR="51435"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hatthi-ra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087426560"/>
                  </a:ext>
                </a:extLst>
              </a:tr>
              <a:tr h="3721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near to 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namma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(to us)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hatthi-ra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(near)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915548666"/>
                  </a:ext>
                </a:extLst>
              </a:tr>
              <a:tr h="186055">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location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jaga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sthala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521869566"/>
                  </a:ext>
                </a:extLst>
              </a:tr>
              <a:tr h="148844">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yesterday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ni-nne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734252861"/>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today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eva-tthhu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325107178"/>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tomorrow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nal</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354510182"/>
                  </a:ext>
                </a:extLst>
              </a:tr>
              <a:tr h="27908">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water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niru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400547106"/>
                  </a:ext>
                </a:extLst>
              </a:tr>
              <a:tr h="195358">
                <a:tc vMerge="1">
                  <a:txBody>
                    <a:bodyPr/>
                    <a:lstStyle/>
                    <a:p>
                      <a:endParaRPr lang="en-US"/>
                    </a:p>
                  </a:txBody>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grossary</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kirani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661613014"/>
                  </a:ext>
                </a:extLst>
              </a:tr>
              <a:tr h="16745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shop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angadi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226469289"/>
                  </a:ext>
                </a:extLst>
              </a:tr>
              <a:tr h="13954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cloth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batte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50865245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restaurant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restaurant (usually use the same English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86794566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hotel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hotel (usually use the same English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68976432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metro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metro (station) use both English words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250656488"/>
                  </a:ext>
                </a:extLst>
              </a:tr>
              <a:tr h="27908">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state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state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rajya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314746067"/>
                  </a:ext>
                </a:extLst>
              </a:tr>
              <a:tr h="195358">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language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bashe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bhasha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517148931"/>
                  </a:ext>
                </a:extLst>
              </a:tr>
              <a:tr h="16745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which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yahu-dhu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523812321"/>
                  </a:ext>
                </a:extLst>
              </a:tr>
              <a:tr h="13954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district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district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jille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Jilla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782857951"/>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station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station or nil-</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can use station English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49391790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taluk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taluka or taluk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694292641"/>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151550917"/>
                  </a:ext>
                </a:extLst>
              </a:tr>
              <a:tr h="55817">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train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train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railu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523775810"/>
                  </a:ext>
                </a:extLst>
              </a:tr>
              <a:tr h="16745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relative/s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relative/s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bhandhu-galu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673194369"/>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father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thandhe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father (use this English word also)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860791107"/>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brother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brother (denotes both elder or younger)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928946757"/>
                  </a:ext>
                </a:extLst>
              </a:tr>
            </a:tbl>
          </a:graphicData>
        </a:graphic>
      </p:graphicFrame>
      <p:sp>
        <p:nvSpPr>
          <p:cNvPr id="2" name="TextBox 1">
            <a:extLst>
              <a:ext uri="{FF2B5EF4-FFF2-40B4-BE49-F238E27FC236}">
                <a16:creationId xmlns:a16="http://schemas.microsoft.com/office/drawing/2014/main" id="{51AB3461-2423-8919-B46E-756932F94035}"/>
              </a:ext>
            </a:extLst>
          </p:cNvPr>
          <p:cNvSpPr txBox="1"/>
          <p:nvPr/>
        </p:nvSpPr>
        <p:spPr>
          <a:xfrm>
            <a:off x="3284303" y="768650"/>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3" name="TextBox 2">
            <a:extLst>
              <a:ext uri="{FF2B5EF4-FFF2-40B4-BE49-F238E27FC236}">
                <a16:creationId xmlns:a16="http://schemas.microsoft.com/office/drawing/2014/main" id="{181E2AA8-BA0A-CEC7-19B9-61DC4275D9DB}"/>
              </a:ext>
            </a:extLst>
          </p:cNvPr>
          <p:cNvSpPr txBox="1"/>
          <p:nvPr/>
        </p:nvSpPr>
        <p:spPr>
          <a:xfrm>
            <a:off x="4214605" y="1225157"/>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5" name="TextBox 4">
            <a:extLst>
              <a:ext uri="{FF2B5EF4-FFF2-40B4-BE49-F238E27FC236}">
                <a16:creationId xmlns:a16="http://schemas.microsoft.com/office/drawing/2014/main" id="{74FF86BE-6A56-72E7-832F-396123EAE900}"/>
              </a:ext>
            </a:extLst>
          </p:cNvPr>
          <p:cNvSpPr txBox="1"/>
          <p:nvPr/>
        </p:nvSpPr>
        <p:spPr>
          <a:xfrm>
            <a:off x="4111596" y="1681664"/>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6" name="TextBox 5">
            <a:extLst>
              <a:ext uri="{FF2B5EF4-FFF2-40B4-BE49-F238E27FC236}">
                <a16:creationId xmlns:a16="http://schemas.microsoft.com/office/drawing/2014/main" id="{9F8CCAB9-39A5-495B-CBD7-82BB9159B9F3}"/>
              </a:ext>
            </a:extLst>
          </p:cNvPr>
          <p:cNvSpPr txBox="1"/>
          <p:nvPr/>
        </p:nvSpPr>
        <p:spPr>
          <a:xfrm>
            <a:off x="4111596" y="4787342"/>
            <a:ext cx="1050288" cy="161866"/>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Tree>
    <p:extLst>
      <p:ext uri="{BB962C8B-B14F-4D97-AF65-F5344CB8AC3E}">
        <p14:creationId xmlns:p14="http://schemas.microsoft.com/office/powerpoint/2010/main" val="23737492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C58C16D1-94A4-B6DF-1DB0-BA1E67758878}"/>
              </a:ext>
            </a:extLst>
          </p:cNvPr>
          <p:cNvGraphicFramePr>
            <a:graphicFrameLocks noGrp="1"/>
          </p:cNvGraphicFramePr>
          <p:nvPr>
            <p:extLst>
              <p:ext uri="{D42A27DB-BD31-4B8C-83A1-F6EECF244321}">
                <p14:modId xmlns:p14="http://schemas.microsoft.com/office/powerpoint/2010/main" val="815376008"/>
              </p:ext>
            </p:extLst>
          </p:nvPr>
        </p:nvGraphicFramePr>
        <p:xfrm>
          <a:off x="100161" y="206949"/>
          <a:ext cx="8943678" cy="6366002"/>
        </p:xfrm>
        <a:graphic>
          <a:graphicData uri="http://schemas.openxmlformats.org/drawingml/2006/table">
            <a:tbl>
              <a:tblPr firstRow="1" firstCol="1" bandRow="1"/>
              <a:tblGrid>
                <a:gridCol w="594146">
                  <a:extLst>
                    <a:ext uri="{9D8B030D-6E8A-4147-A177-3AD203B41FA5}">
                      <a16:colId xmlns:a16="http://schemas.microsoft.com/office/drawing/2014/main" val="38096660"/>
                    </a:ext>
                  </a:extLst>
                </a:gridCol>
                <a:gridCol w="1730841">
                  <a:extLst>
                    <a:ext uri="{9D8B030D-6E8A-4147-A177-3AD203B41FA5}">
                      <a16:colId xmlns:a16="http://schemas.microsoft.com/office/drawing/2014/main" val="3997109905"/>
                    </a:ext>
                  </a:extLst>
                </a:gridCol>
                <a:gridCol w="1219372">
                  <a:extLst>
                    <a:ext uri="{9D8B030D-6E8A-4147-A177-3AD203B41FA5}">
                      <a16:colId xmlns:a16="http://schemas.microsoft.com/office/drawing/2014/main" val="2324326501"/>
                    </a:ext>
                  </a:extLst>
                </a:gridCol>
                <a:gridCol w="415940">
                  <a:extLst>
                    <a:ext uri="{9D8B030D-6E8A-4147-A177-3AD203B41FA5}">
                      <a16:colId xmlns:a16="http://schemas.microsoft.com/office/drawing/2014/main" val="1273363971"/>
                    </a:ext>
                  </a:extLst>
                </a:gridCol>
                <a:gridCol w="352645">
                  <a:extLst>
                    <a:ext uri="{9D8B030D-6E8A-4147-A177-3AD203B41FA5}">
                      <a16:colId xmlns:a16="http://schemas.microsoft.com/office/drawing/2014/main" val="2819146110"/>
                    </a:ext>
                  </a:extLst>
                </a:gridCol>
                <a:gridCol w="2917998">
                  <a:extLst>
                    <a:ext uri="{9D8B030D-6E8A-4147-A177-3AD203B41FA5}">
                      <a16:colId xmlns:a16="http://schemas.microsoft.com/office/drawing/2014/main" val="2782932271"/>
                    </a:ext>
                  </a:extLst>
                </a:gridCol>
                <a:gridCol w="1712736">
                  <a:extLst>
                    <a:ext uri="{9D8B030D-6E8A-4147-A177-3AD203B41FA5}">
                      <a16:colId xmlns:a16="http://schemas.microsoft.com/office/drawing/2014/main" val="2957159801"/>
                    </a:ext>
                  </a:extLst>
                </a:gridCol>
              </a:tblGrid>
              <a:tr h="191187">
                <a:tc rowSpan="19">
                  <a:txBody>
                    <a:bodyPr/>
                    <a:lstStyle/>
                    <a:p>
                      <a:r>
                        <a:rPr lang="en-US" dirty="0"/>
                        <a:t>67</a:t>
                      </a:r>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younger brother</a:t>
                      </a:r>
                    </a:p>
                  </a:txBody>
                  <a:tcPr marL="51435" marR="51435"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thamma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English words in almost all places.</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kannada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words while talking to uneducated or villagers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19">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 </a:t>
                      </a:r>
                    </a:p>
                    <a:p>
                      <a:endParaRPr lang="en-US" sz="1400"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816487633"/>
                  </a:ext>
                </a:extLst>
              </a:tr>
              <a:tr h="11163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elder brother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anna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917041219"/>
                  </a:ext>
                </a:extLst>
              </a:tr>
              <a:tr h="7539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younger sister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thangi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1011824943"/>
                  </a:ext>
                </a:extLst>
              </a:tr>
              <a:tr h="55817">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elder sister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akka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425192296"/>
                  </a:ext>
                </a:extLst>
              </a:tr>
              <a:tr h="11163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mother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amma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3701682090"/>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relative’s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bandhu-galu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1203195855"/>
                  </a:ext>
                </a:extLst>
              </a:tr>
              <a:tr h="0">
                <a:tc vMerge="1">
                  <a:txBody>
                    <a:bodyPr/>
                    <a:lstStyle/>
                    <a:p>
                      <a:endParaRPr lang="en-US"/>
                    </a:p>
                  </a:txBody>
                  <a:tcPr/>
                </a:tc>
                <a:tc>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4087426560"/>
                  </a:ext>
                </a:extLst>
              </a:tr>
              <a:tr h="3721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near or close by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hatthi-ra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915548666"/>
                  </a:ext>
                </a:extLst>
              </a:tr>
              <a:tr h="186055">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near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“very much” or “too much”)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baha-lha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“very much” or “to much”)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hatti-ra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“near”).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prefixing any thing (shop, residence etc.)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521869566"/>
                  </a:ext>
                </a:extLst>
              </a:tr>
              <a:tr h="148844">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It is here  or it is there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ehlli-idhe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aha-li-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idhe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734252861"/>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don’t want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beda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325107178"/>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don’t want, don’t want </a:t>
                      </a:r>
                      <a:endPar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(say twice)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354510182"/>
                  </a:ext>
                </a:extLst>
              </a:tr>
              <a:tr h="27908">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much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jasthi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400547106"/>
                  </a:ext>
                </a:extLst>
              </a:tr>
              <a:tr h="195358">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hard or strong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4">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gatti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gatti-ghe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661613014"/>
                  </a:ext>
                </a:extLst>
              </a:tr>
              <a:tr h="16745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it is strong or hard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gatti-ghe-ehi-dhe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endPar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endPar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gridSpan="3">
                  <a:txBody>
                    <a:bodyPr/>
                    <a:lstStyle/>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you can use with prefixing other words </a:t>
                      </a:r>
                    </a:p>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draw analogy from English or Hindi</a:t>
                      </a:r>
                    </a:p>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you can also use English words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hMerge="1">
                  <a:txBody>
                    <a:bodyPr/>
                    <a:lstStyle/>
                    <a:p>
                      <a:pPr marL="0" marR="0" algn="l">
                        <a:lnSpc>
                          <a:spcPct val="115000"/>
                        </a:lnSpc>
                        <a:spcAft>
                          <a:spcPts val="800"/>
                        </a:spcAft>
                        <a:buNone/>
                      </a:pPr>
                      <a:endPar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rowSpan="2" hMerge="1">
                  <a:txBody>
                    <a:bodyPr/>
                    <a:lstStyle/>
                    <a:p>
                      <a:pPr marL="0" marR="0" algn="l">
                        <a:lnSpc>
                          <a:spcPct val="115000"/>
                        </a:lnSpc>
                        <a:spcAft>
                          <a:spcPts val="800"/>
                        </a:spcAft>
                        <a:buNone/>
                      </a:pPr>
                      <a:endPar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226469289"/>
                  </a:ext>
                </a:extLst>
              </a:tr>
              <a:tr h="139541">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weak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susthu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vMerge="1">
                  <a:txBody>
                    <a:bodyPr/>
                    <a:lstStyle/>
                    <a:p>
                      <a:endParaRPr lang="en-US"/>
                    </a:p>
                  </a:txBody>
                  <a:tcPr/>
                </a:tc>
                <a:tc vMerge="1">
                  <a:txBody>
                    <a:bodyPr/>
                    <a:lstStyle/>
                    <a:p>
                      <a:endParaRPr lang="en-US"/>
                    </a:p>
                  </a:txBody>
                  <a:tcPr/>
                </a:tc>
                <a:extLst>
                  <a:ext uri="{0D108BD9-81ED-4DB2-BD59-A6C34878D82A}">
                    <a16:rowId xmlns:a16="http://schemas.microsoft.com/office/drawing/2014/main" val="150865245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am warning you</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warning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marL="0" marR="0" algn="l">
                        <a:lnSpc>
                          <a:spcPct val="100000"/>
                        </a:lnSpc>
                        <a:spcAft>
                          <a:spcPts val="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chharis</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th-thene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0" marR="0" algn="l">
                        <a:lnSpc>
                          <a:spcPct val="100000"/>
                        </a:lnSpc>
                        <a:spcAft>
                          <a:spcPts val="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ya-chhara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You can use with prefixing other words </a:t>
                      </a:r>
                    </a:p>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draw analogy from English or Hindi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you can use with prefixing other words and you can also use English word</a:t>
                      </a:r>
                    </a:p>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draw analogy from English or Hindi</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186794566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be careful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ushaar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(similar to Hindi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3689764324"/>
                  </a:ext>
                </a:extLst>
              </a:tr>
              <a:tr h="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air</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stress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ghalhi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(make signs with hand of air while telling)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250656488"/>
                  </a:ext>
                </a:extLst>
              </a:tr>
            </a:tbl>
          </a:graphicData>
        </a:graphic>
      </p:graphicFrame>
      <p:sp>
        <p:nvSpPr>
          <p:cNvPr id="2" name="TextBox 1">
            <a:extLst>
              <a:ext uri="{FF2B5EF4-FFF2-40B4-BE49-F238E27FC236}">
                <a16:creationId xmlns:a16="http://schemas.microsoft.com/office/drawing/2014/main" id="{A465F935-F24A-B3E0-CF2F-1E587A89D9B1}"/>
              </a:ext>
            </a:extLst>
          </p:cNvPr>
          <p:cNvSpPr txBox="1"/>
          <p:nvPr/>
        </p:nvSpPr>
        <p:spPr>
          <a:xfrm>
            <a:off x="2473627" y="4437483"/>
            <a:ext cx="1080606"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a:t>
            </a:r>
          </a:p>
        </p:txBody>
      </p:sp>
      <p:sp>
        <p:nvSpPr>
          <p:cNvPr id="3" name="TextBox 2">
            <a:extLst>
              <a:ext uri="{FF2B5EF4-FFF2-40B4-BE49-F238E27FC236}">
                <a16:creationId xmlns:a16="http://schemas.microsoft.com/office/drawing/2014/main" id="{351894E1-840C-6E4E-C257-163D8114BFC3}"/>
              </a:ext>
            </a:extLst>
          </p:cNvPr>
          <p:cNvSpPr txBox="1"/>
          <p:nvPr/>
        </p:nvSpPr>
        <p:spPr>
          <a:xfrm>
            <a:off x="3270082" y="5269123"/>
            <a:ext cx="1080606" cy="178053"/>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a:t>
            </a:r>
          </a:p>
        </p:txBody>
      </p:sp>
    </p:spTree>
    <p:extLst>
      <p:ext uri="{BB962C8B-B14F-4D97-AF65-F5344CB8AC3E}">
        <p14:creationId xmlns:p14="http://schemas.microsoft.com/office/powerpoint/2010/main" val="28764535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441B1A4-02A0-E9DF-EF85-ED28AAEBEA20}"/>
              </a:ext>
            </a:extLst>
          </p:cNvPr>
          <p:cNvGraphicFramePr>
            <a:graphicFrameLocks noGrp="1"/>
          </p:cNvGraphicFramePr>
          <p:nvPr>
            <p:extLst>
              <p:ext uri="{D42A27DB-BD31-4B8C-83A1-F6EECF244321}">
                <p14:modId xmlns:p14="http://schemas.microsoft.com/office/powerpoint/2010/main" val="1901071337"/>
              </p:ext>
            </p:extLst>
          </p:nvPr>
        </p:nvGraphicFramePr>
        <p:xfrm>
          <a:off x="55659" y="23157"/>
          <a:ext cx="9016779" cy="6861256"/>
        </p:xfrm>
        <a:graphic>
          <a:graphicData uri="http://schemas.openxmlformats.org/drawingml/2006/table">
            <a:tbl>
              <a:tblPr firstRow="1" firstCol="1" bandRow="1"/>
              <a:tblGrid>
                <a:gridCol w="599537">
                  <a:extLst>
                    <a:ext uri="{9D8B030D-6E8A-4147-A177-3AD203B41FA5}">
                      <a16:colId xmlns:a16="http://schemas.microsoft.com/office/drawing/2014/main" val="517096830"/>
                    </a:ext>
                  </a:extLst>
                </a:gridCol>
                <a:gridCol w="1769952">
                  <a:extLst>
                    <a:ext uri="{9D8B030D-6E8A-4147-A177-3AD203B41FA5}">
                      <a16:colId xmlns:a16="http://schemas.microsoft.com/office/drawing/2014/main" val="739328534"/>
                    </a:ext>
                  </a:extLst>
                </a:gridCol>
                <a:gridCol w="3299791">
                  <a:extLst>
                    <a:ext uri="{9D8B030D-6E8A-4147-A177-3AD203B41FA5}">
                      <a16:colId xmlns:a16="http://schemas.microsoft.com/office/drawing/2014/main" val="2175463210"/>
                    </a:ext>
                  </a:extLst>
                </a:gridCol>
                <a:gridCol w="3347499">
                  <a:extLst>
                    <a:ext uri="{9D8B030D-6E8A-4147-A177-3AD203B41FA5}">
                      <a16:colId xmlns:a16="http://schemas.microsoft.com/office/drawing/2014/main" val="4026619728"/>
                    </a:ext>
                  </a:extLst>
                </a:gridCol>
              </a:tblGrid>
              <a:tr h="263092">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68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they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awaru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if pointing to many people or group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223114">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69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she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awalhu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if pointing to another lady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258546">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he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awanhu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if pointing to another male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258546">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ours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our’s</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namma</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item or things belong to 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370601">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their’s</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awara-dhu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awaradhu</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(while saying “item is theirs and not ours or belong to particular group by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4759325"/>
                  </a:ext>
                </a:extLst>
              </a:tr>
              <a:tr h="237653">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yours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15000"/>
                        </a:lnSpc>
                        <a:spcAft>
                          <a:spcPts val="800"/>
                        </a:spcAft>
                        <a:buFont typeface="Arial" panose="020B0604020202020204" pitchFamily="34" charset="0"/>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nimma</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item belongs to you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222636">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Him or to him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awha-na</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awha-ni-ghe</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item belong to him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45861">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nama-</a:t>
                      </a:r>
                      <a:r>
                        <a:rPr lang="en-US" sz="11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ghe</a:t>
                      </a:r>
                      <a:endParaRPr lang="en-US" sz="11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item belongs to 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Whatever or whatever is ok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yesta-dharu</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yesta</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ru</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-sari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any thing is ok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what for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ke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why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ask why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927332"/>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whose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yhara-dhu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ask item belongs to whom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2855140"/>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79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Them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their’s</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awa-</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ri</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awa-</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ra</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theirs or them are close words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476576"/>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many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bhaha</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-la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in the context of many people or many items or to say too much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361045"/>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after or later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nantha-ra</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give you later or avail later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42904"/>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before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modhalu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before (use of this word depends)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07030"/>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yharighe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yarighe</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say to whom I need to give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0054240"/>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whose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yharadhu</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yaradhu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 ask whose this item is this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45305"/>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whenever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yhava-ghala-dharu</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yava-ghala-dharu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whenver</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1196779"/>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yesterday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nenne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yesterday (you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403751"/>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tommarrow</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nalhe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tommarrow</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87168"/>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today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e-</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va</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tthhu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today (you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9256371"/>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89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night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rathri</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nNight</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19572184"/>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90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day before yesterday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nenne</a:t>
                      </a: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 di-vasa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91391736"/>
                  </a:ext>
                </a:extLst>
              </a:tr>
              <a:tr h="294198">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91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day after </a:t>
                      </a: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tommarrow</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100" b="1" kern="100" dirty="0" err="1">
                          <a:effectLst/>
                          <a:latin typeface="Arial Narrow" panose="020B0606020202030204" pitchFamily="34" charset="0"/>
                          <a:ea typeface="Calibri" panose="020F0502020204030204" pitchFamily="34" charset="0"/>
                          <a:cs typeface="Times New Roman" panose="02020603050405020304" pitchFamily="18" charset="0"/>
                        </a:rPr>
                        <a:t>nadiddhuu</a:t>
                      </a: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100" b="1" kern="100" dirty="0">
                          <a:effectLst/>
                          <a:latin typeface="Arial Narrow" panose="020B0606020202030204" pitchFamily="34" charset="0"/>
                          <a:ea typeface="Calibri" panose="020F0502020204030204" pitchFamily="34" charset="0"/>
                          <a:cs typeface="Times New Roman" panose="02020603050405020304" pitchFamily="18" charset="0"/>
                        </a:rPr>
                        <a:t>you know when to 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8930691"/>
                  </a:ext>
                </a:extLst>
              </a:tr>
            </a:tbl>
          </a:graphicData>
        </a:graphic>
      </p:graphicFrame>
    </p:spTree>
    <p:extLst>
      <p:ext uri="{BB962C8B-B14F-4D97-AF65-F5344CB8AC3E}">
        <p14:creationId xmlns:p14="http://schemas.microsoft.com/office/powerpoint/2010/main" val="4119605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00AE22E-9E6C-F702-3551-33EB7811A9DA}"/>
              </a:ext>
            </a:extLst>
          </p:cNvPr>
          <p:cNvGraphicFramePr>
            <a:graphicFrameLocks noGrp="1"/>
          </p:cNvGraphicFramePr>
          <p:nvPr>
            <p:extLst>
              <p:ext uri="{D42A27DB-BD31-4B8C-83A1-F6EECF244321}">
                <p14:modId xmlns:p14="http://schemas.microsoft.com/office/powerpoint/2010/main" val="2226406394"/>
              </p:ext>
            </p:extLst>
          </p:nvPr>
        </p:nvGraphicFramePr>
        <p:xfrm>
          <a:off x="55659" y="39059"/>
          <a:ext cx="9016779" cy="6831322"/>
        </p:xfrm>
        <a:graphic>
          <a:graphicData uri="http://schemas.openxmlformats.org/drawingml/2006/table">
            <a:tbl>
              <a:tblPr firstRow="1" firstCol="1" bandRow="1"/>
              <a:tblGrid>
                <a:gridCol w="397565">
                  <a:extLst>
                    <a:ext uri="{9D8B030D-6E8A-4147-A177-3AD203B41FA5}">
                      <a16:colId xmlns:a16="http://schemas.microsoft.com/office/drawing/2014/main" val="517096830"/>
                    </a:ext>
                  </a:extLst>
                </a:gridCol>
                <a:gridCol w="1677726">
                  <a:extLst>
                    <a:ext uri="{9D8B030D-6E8A-4147-A177-3AD203B41FA5}">
                      <a16:colId xmlns:a16="http://schemas.microsoft.com/office/drawing/2014/main" val="739328534"/>
                    </a:ext>
                  </a:extLst>
                </a:gridCol>
                <a:gridCol w="3506525">
                  <a:extLst>
                    <a:ext uri="{9D8B030D-6E8A-4147-A177-3AD203B41FA5}">
                      <a16:colId xmlns:a16="http://schemas.microsoft.com/office/drawing/2014/main" val="2175463210"/>
                    </a:ext>
                  </a:extLst>
                </a:gridCol>
                <a:gridCol w="3434963">
                  <a:extLst>
                    <a:ext uri="{9D8B030D-6E8A-4147-A177-3AD203B41FA5}">
                      <a16:colId xmlns:a16="http://schemas.microsoft.com/office/drawing/2014/main" val="4026619728"/>
                    </a:ext>
                  </a:extLst>
                </a:gridCol>
              </a:tblGrid>
              <a:tr h="263092">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from whom?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yhari-indha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yari-inda</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ask from whom to be received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223114">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with whom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yara-jothe</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ask with whom I should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258546">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how many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ehestu</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yeshtu</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Refering</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to number of items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258546">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how long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yesto-tthu</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ehesto-tthuu</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(referring to time)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ehestu-dhina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(referring to days)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ask how-long times takes to reach home, office to another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237653">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how far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15000"/>
                        </a:lnSpc>
                        <a:spcAft>
                          <a:spcPts val="800"/>
                        </a:spcAft>
                        <a:buFont typeface="Arial" panose="020B0604020202020204" pitchFamily="34" charset="0"/>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Yestu-dhura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(how far)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yesto-tthhu</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(how long)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as the distance of your destination to reach to another person (may be cab driver)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222636">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anyone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yhara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-dha-</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ru</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It may any one or it may be one item among many items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45861">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never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yavatthii-gu-illa</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 no way, not at all, absolutely no.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99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always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yavaga-lu</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at any time, all the time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nothing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yenu-illa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yehnu-illa</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nothing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927332"/>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something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swalpa-idhe</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little, I have with 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2855140"/>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Towards or which side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va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-ka-de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You are asking or telling to some one the towards or direction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476576"/>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door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bha-gi-lu</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close the door or pointing to door side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361045"/>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room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room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my room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8535100"/>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upstairs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upstairs (or, use “mele-</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ghade</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room)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some one stay upstairs or upper room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42904"/>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enter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enter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aahga-misi</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banni</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come or come in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2197746"/>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down or below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khelha-ghade</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below or referring to direction below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9594240"/>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above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melha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gha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above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3325316"/>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109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seriously (serious)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i="0" kern="1200" dirty="0" err="1">
                          <a:solidFill>
                            <a:schemeClr val="tx1"/>
                          </a:solidFill>
                          <a:effectLst/>
                          <a:latin typeface="Arial Narrow" panose="020B0606020202030204" pitchFamily="34" charset="0"/>
                          <a:ea typeface="+mn-ea"/>
                          <a:cs typeface="+mn-cs"/>
                        </a:rPr>
                        <a:t>gambhīravāgi</a:t>
                      </a:r>
                      <a:r>
                        <a:rPr lang="en-US" sz="1200" b="1" i="0" kern="1200" dirty="0">
                          <a:solidFill>
                            <a:schemeClr val="tx1"/>
                          </a:solidFill>
                          <a:effectLst/>
                          <a:latin typeface="Arial Narrow" panose="020B0606020202030204" pitchFamily="34" charset="0"/>
                          <a:ea typeface="+mn-ea"/>
                          <a:cs typeface="+mn-cs"/>
                        </a:rPr>
                        <a:t> or </a:t>
                      </a:r>
                      <a:r>
                        <a:rPr lang="en-US" sz="1200" b="1" i="0" kern="1200" dirty="0" err="1">
                          <a:solidFill>
                            <a:schemeClr val="tx1"/>
                          </a:solidFill>
                          <a:effectLst/>
                          <a:latin typeface="Arial Narrow" panose="020B0606020202030204" pitchFamily="34" charset="0"/>
                          <a:ea typeface="+mn-ea"/>
                          <a:cs typeface="+mn-cs"/>
                        </a:rPr>
                        <a:t>gambhir</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seriously or serious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07030"/>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110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exactly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sari-</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ghi</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expect or ask accuracy in output or work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0054240"/>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111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common or routine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saman-</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ya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generally said or genera ones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45305"/>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112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whole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purna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purthi</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completely or whole thing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1196779"/>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113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effect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pari-ṇāma</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consequences of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403751"/>
                  </a:ext>
                </a:extLst>
              </a:tr>
              <a:tr h="294198">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114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intelligent or wise + ness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bhuddi-vantha</a:t>
                      </a: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bhuddi-vanthike</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To say he is intelligent person or wise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87168"/>
                  </a:ext>
                </a:extLst>
              </a:tr>
            </a:tbl>
          </a:graphicData>
        </a:graphic>
      </p:graphicFrame>
    </p:spTree>
    <p:extLst>
      <p:ext uri="{BB962C8B-B14F-4D97-AF65-F5344CB8AC3E}">
        <p14:creationId xmlns:p14="http://schemas.microsoft.com/office/powerpoint/2010/main" val="730861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E56F370-8AA6-3DFB-F081-42B30D2CCBF2}"/>
              </a:ext>
            </a:extLst>
          </p:cNvPr>
          <p:cNvGraphicFramePr>
            <a:graphicFrameLocks noGrp="1"/>
          </p:cNvGraphicFramePr>
          <p:nvPr>
            <p:extLst>
              <p:ext uri="{D42A27DB-BD31-4B8C-83A1-F6EECF244321}">
                <p14:modId xmlns:p14="http://schemas.microsoft.com/office/powerpoint/2010/main" val="3878446904"/>
              </p:ext>
            </p:extLst>
          </p:nvPr>
        </p:nvGraphicFramePr>
        <p:xfrm>
          <a:off x="55659" y="86765"/>
          <a:ext cx="9016779" cy="6672590"/>
        </p:xfrm>
        <a:graphic>
          <a:graphicData uri="http://schemas.openxmlformats.org/drawingml/2006/table">
            <a:tbl>
              <a:tblPr firstRow="1" firstCol="1" bandRow="1"/>
              <a:tblGrid>
                <a:gridCol w="599537">
                  <a:extLst>
                    <a:ext uri="{9D8B030D-6E8A-4147-A177-3AD203B41FA5}">
                      <a16:colId xmlns:a16="http://schemas.microsoft.com/office/drawing/2014/main" val="517096830"/>
                    </a:ext>
                  </a:extLst>
                </a:gridCol>
                <a:gridCol w="1769952">
                  <a:extLst>
                    <a:ext uri="{9D8B030D-6E8A-4147-A177-3AD203B41FA5}">
                      <a16:colId xmlns:a16="http://schemas.microsoft.com/office/drawing/2014/main" val="739328534"/>
                    </a:ext>
                  </a:extLst>
                </a:gridCol>
                <a:gridCol w="3387255">
                  <a:extLst>
                    <a:ext uri="{9D8B030D-6E8A-4147-A177-3AD203B41FA5}">
                      <a16:colId xmlns:a16="http://schemas.microsoft.com/office/drawing/2014/main" val="2175463210"/>
                    </a:ext>
                  </a:extLst>
                </a:gridCol>
                <a:gridCol w="3260035">
                  <a:extLst>
                    <a:ext uri="{9D8B030D-6E8A-4147-A177-3AD203B41FA5}">
                      <a16:colId xmlns:a16="http://schemas.microsoft.com/office/drawing/2014/main" val="4026619728"/>
                    </a:ext>
                  </a:extLst>
                </a:gridCol>
              </a:tblGrid>
              <a:tr h="271205">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115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truth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sathya</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4">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 </a:t>
                      </a: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229994">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116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desire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ichhe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eichhe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266518">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117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ask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kelhu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(stress –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lhu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518821">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118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remember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gnyapa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-ka or </a:t>
                      </a:r>
                    </a:p>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gnyapa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-ka-</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dhalli</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ittuko</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(keep in mind)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244981">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119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tough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15000"/>
                        </a:lnSpc>
                        <a:spcAft>
                          <a:spcPts val="800"/>
                        </a:spcAft>
                        <a:buFont typeface="Arial" panose="020B0604020202020204" pitchFamily="34" charset="0"/>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khasta</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algn="l">
                        <a:lnSpc>
                          <a:spcPct val="115000"/>
                        </a:lnSpc>
                        <a:spcAft>
                          <a:spcPts val="800"/>
                        </a:spcAft>
                        <a:buNone/>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229501">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teach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bhodane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bhodis</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-vada-</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akke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algn="l">
                        <a:lnSpc>
                          <a:spcPct val="115000"/>
                        </a:lnSpc>
                        <a:spcAft>
                          <a:spcPts val="800"/>
                        </a:spcAft>
                        <a:buNone/>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53442">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give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kodu</a:t>
                      </a:r>
                      <a:endParaRPr lang="en-US" sz="12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algn="l">
                        <a:lnSpc>
                          <a:spcPct val="115000"/>
                        </a:lnSpc>
                        <a:spcAft>
                          <a:spcPts val="800"/>
                        </a:spcAft>
                        <a:buNone/>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197291">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save or to save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ulishhu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ulisuda-kke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pain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nhohu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927332"/>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express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ehlhu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2855140"/>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reach or reached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tha-lu-pidhe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476576"/>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attention or to focus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ghamana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ghamana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kodi</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361045"/>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future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bha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-vi-</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shya</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8535100"/>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sunny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bisulu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42904"/>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129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rain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ma-</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lhe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2197746"/>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night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-tri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9594240"/>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faith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nambhi-ke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3325316"/>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food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oota</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07030"/>
                  </a:ext>
                </a:extLst>
              </a:tr>
              <a:tr h="303270">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drink or to drink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pani</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kudivudakke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0054240"/>
                  </a:ext>
                </a:extLst>
              </a:tr>
              <a:tr h="241526">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eat or to eat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thinnu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thinnu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-vada-</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kke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45305"/>
                  </a:ext>
                </a:extLst>
              </a:tr>
              <a:tr h="192698">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agree or agreed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hoppi</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-ko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hoppi-konde</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1196779"/>
                  </a:ext>
                </a:extLst>
              </a:tr>
              <a:tr h="239285">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stop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nilli-su</a:t>
                      </a: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403751"/>
                  </a:ext>
                </a:extLst>
              </a:tr>
              <a:tr h="254067">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keep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eh-du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87168"/>
                  </a:ext>
                </a:extLst>
              </a:tr>
              <a:tr h="197291">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138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but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aahdha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9256371"/>
                  </a:ext>
                </a:extLst>
              </a:tr>
            </a:tbl>
          </a:graphicData>
        </a:graphic>
      </p:graphicFrame>
    </p:spTree>
    <p:extLst>
      <p:ext uri="{BB962C8B-B14F-4D97-AF65-F5344CB8AC3E}">
        <p14:creationId xmlns:p14="http://schemas.microsoft.com/office/powerpoint/2010/main" val="2176395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4563E37-C174-A49D-262F-4532D6DA9B4B}"/>
              </a:ext>
            </a:extLst>
          </p:cNvPr>
          <p:cNvSpPr txBox="1"/>
          <p:nvPr/>
        </p:nvSpPr>
        <p:spPr>
          <a:xfrm>
            <a:off x="2793042" y="2869350"/>
            <a:ext cx="3223959" cy="769441"/>
          </a:xfrm>
          <a:prstGeom prst="rect">
            <a:avLst/>
          </a:prstGeom>
          <a:noFill/>
        </p:spPr>
        <p:txBody>
          <a:bodyPr wrap="none" rtlCol="0">
            <a:spAutoFit/>
          </a:bodyPr>
          <a:lstStyle/>
          <a:p>
            <a:r>
              <a:rPr lang="en-US" sz="4400" dirty="0">
                <a:solidFill>
                  <a:srgbClr val="FF0000"/>
                </a:solidFill>
                <a:latin typeface="Monotype Corsiva" panose="03010101010201010101" pitchFamily="66" charset="0"/>
                <a:ea typeface="Microsoft Himalaya" panose="01010100010101010101" pitchFamily="2" charset="0"/>
                <a:cs typeface="Microsoft Himalaya" panose="01010100010101010101" pitchFamily="2" charset="0"/>
              </a:rPr>
              <a:t>Instagram ppts</a:t>
            </a:r>
          </a:p>
        </p:txBody>
      </p:sp>
    </p:spTree>
    <p:extLst>
      <p:ext uri="{BB962C8B-B14F-4D97-AF65-F5344CB8AC3E}">
        <p14:creationId xmlns:p14="http://schemas.microsoft.com/office/powerpoint/2010/main" val="3892610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94EEC79-1EDD-4E8C-4449-9297F0F84DB7}"/>
              </a:ext>
            </a:extLst>
          </p:cNvPr>
          <p:cNvGraphicFramePr>
            <a:graphicFrameLocks noGrp="1"/>
          </p:cNvGraphicFramePr>
          <p:nvPr>
            <p:extLst>
              <p:ext uri="{D42A27DB-BD31-4B8C-83A1-F6EECF244321}">
                <p14:modId xmlns:p14="http://schemas.microsoft.com/office/powerpoint/2010/main" val="1972737631"/>
              </p:ext>
            </p:extLst>
          </p:nvPr>
        </p:nvGraphicFramePr>
        <p:xfrm>
          <a:off x="55660" y="23158"/>
          <a:ext cx="9008827" cy="6762163"/>
        </p:xfrm>
        <a:graphic>
          <a:graphicData uri="http://schemas.openxmlformats.org/drawingml/2006/table">
            <a:tbl>
              <a:tblPr firstRow="1" firstCol="1" bandRow="1"/>
              <a:tblGrid>
                <a:gridCol w="599008">
                  <a:extLst>
                    <a:ext uri="{9D8B030D-6E8A-4147-A177-3AD203B41FA5}">
                      <a16:colId xmlns:a16="http://schemas.microsoft.com/office/drawing/2014/main" val="517096830"/>
                    </a:ext>
                  </a:extLst>
                </a:gridCol>
                <a:gridCol w="2102052">
                  <a:extLst>
                    <a:ext uri="{9D8B030D-6E8A-4147-A177-3AD203B41FA5}">
                      <a16:colId xmlns:a16="http://schemas.microsoft.com/office/drawing/2014/main" val="739328534"/>
                    </a:ext>
                  </a:extLst>
                </a:gridCol>
                <a:gridCol w="3153883">
                  <a:extLst>
                    <a:ext uri="{9D8B030D-6E8A-4147-A177-3AD203B41FA5}">
                      <a16:colId xmlns:a16="http://schemas.microsoft.com/office/drawing/2014/main" val="2175463210"/>
                    </a:ext>
                  </a:extLst>
                </a:gridCol>
                <a:gridCol w="3153884">
                  <a:extLst>
                    <a:ext uri="{9D8B030D-6E8A-4147-A177-3AD203B41FA5}">
                      <a16:colId xmlns:a16="http://schemas.microsoft.com/office/drawing/2014/main" val="4026619728"/>
                    </a:ext>
                  </a:extLst>
                </a:gridCol>
              </a:tblGrid>
              <a:tr h="246795">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139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my (mine)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nanna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marL="0" marR="0" algn="l">
                        <a:lnSpc>
                          <a:spcPct val="115000"/>
                        </a:lnSpc>
                        <a:spcAft>
                          <a:spcPts val="800"/>
                        </a:spcAft>
                        <a:buNone/>
                      </a:pPr>
                      <a:r>
                        <a:rPr lang="en-US" sz="10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according to situation </a:t>
                      </a:r>
                    </a:p>
                    <a:p>
                      <a:pPr marL="0" marR="0" algn="l">
                        <a:lnSpc>
                          <a:spcPct val="115000"/>
                        </a:lnSpc>
                        <a:spcAft>
                          <a:spcPts val="800"/>
                        </a:spcAft>
                        <a:buNone/>
                      </a:pPr>
                      <a:r>
                        <a:rPr lang="en-US" sz="10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friend (s)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sne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sne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tharu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30115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listen or not listened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khe-lu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lilla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don’t abuse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baiyha-beda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(singular),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biyah-bedi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(pleural)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tell to elders or pleural)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please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15000"/>
                        </a:lnSpc>
                        <a:spcAft>
                          <a:spcPts val="80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vittu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are requesting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45559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take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gudu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-ko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are offering / giving some thing to some one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3063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taken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the-</a:t>
                      </a:r>
                      <a:r>
                        <a:rPr lang="en-US" sz="14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gudhu</a:t>
                      </a: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konde</a:t>
                      </a:r>
                      <a:endPar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6">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according to situation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que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sala-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sali-nalli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r h="27597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lough (I get lough)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naghu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naghu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baru-tha-dhe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927332"/>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angry (I get angry)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khopa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kopa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baru-tha-dhe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2855140"/>
                  </a:ext>
                </a:extLst>
              </a:tr>
              <a:tr h="27597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be happy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khu-shiya-giri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476576"/>
                  </a:ext>
                </a:extLst>
              </a:tr>
              <a:tr h="291845">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sad (I am sad)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dhukka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dhukka-vaghi-dhe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361045"/>
                  </a:ext>
                </a:extLst>
              </a:tr>
              <a:tr h="91553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upset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00000"/>
                        </a:lnSpc>
                        <a:spcAft>
                          <a:spcPts val="0"/>
                        </a:spcAft>
                        <a:buNone/>
                      </a:pPr>
                      <a:r>
                        <a:rPr lang="en-US" sz="1400" b="1" i="0" kern="1200" dirty="0" err="1">
                          <a:solidFill>
                            <a:schemeClr val="tx1"/>
                          </a:solidFill>
                          <a:effectLst/>
                          <a:latin typeface="+mn-lt"/>
                          <a:ea typeface="+mn-ea"/>
                          <a:cs typeface="+mn-cs"/>
                        </a:rPr>
                        <a:t>asamādhāna</a:t>
                      </a:r>
                      <a:r>
                        <a:rPr lang="en-US" sz="1400" b="1" i="0" kern="1200" dirty="0">
                          <a:solidFill>
                            <a:schemeClr val="tx1"/>
                          </a:solidFill>
                          <a:effectLst/>
                          <a:latin typeface="+mn-lt"/>
                          <a:ea typeface="+mn-ea"/>
                          <a:cs typeface="+mn-cs"/>
                        </a:rPr>
                        <a:t>)</a:t>
                      </a:r>
                      <a:r>
                        <a:rPr lang="en-US" sz="1400" b="0" i="0" kern="1200" dirty="0">
                          <a:solidFill>
                            <a:schemeClr val="tx1"/>
                          </a:solidFill>
                          <a:effectLst/>
                          <a:latin typeface="+mn-lt"/>
                          <a:ea typeface="+mn-ea"/>
                          <a:cs typeface="+mn-cs"/>
                        </a:rPr>
                        <a:t> (unhappiness/displeasure)</a:t>
                      </a:r>
                    </a:p>
                    <a:p>
                      <a:pPr marL="0" marR="0" algn="l">
                        <a:lnSpc>
                          <a:spcPct val="100000"/>
                        </a:lnSpc>
                        <a:spcAft>
                          <a:spcPts val="0"/>
                        </a:spcAft>
                        <a:buNone/>
                      </a:pPr>
                      <a:r>
                        <a:rPr lang="en-US" sz="1400" b="1" i="0" kern="1200" dirty="0" err="1">
                          <a:solidFill>
                            <a:schemeClr val="tx1"/>
                          </a:solidFill>
                          <a:effectLst/>
                          <a:latin typeface="+mn-lt"/>
                          <a:ea typeface="+mn-ea"/>
                          <a:cs typeface="+mn-cs"/>
                        </a:rPr>
                        <a:t>asantōṣha</a:t>
                      </a:r>
                      <a:r>
                        <a:rPr lang="en-US" sz="1400" b="0" i="0" kern="1200" dirty="0">
                          <a:solidFill>
                            <a:schemeClr val="tx1"/>
                          </a:solidFill>
                          <a:effectLst/>
                          <a:latin typeface="+mn-lt"/>
                          <a:ea typeface="+mn-ea"/>
                          <a:cs typeface="+mn-cs"/>
                        </a:rPr>
                        <a:t> (displeasure/dissatisfaction)</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This term you can't use to say my stomach is upset. You can only express “unsatisfaction” or “mood”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8535100"/>
                  </a:ext>
                </a:extLst>
              </a:tr>
              <a:tr h="27597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sleep (I am getting sleep)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niddhe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niddhe-baru-thi-dhe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10">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according to situation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42904"/>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caste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jha-thi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2197746"/>
                  </a:ext>
                </a:extLst>
              </a:tr>
              <a:tr h="23868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origin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mu-la (indication of origin)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9594240"/>
                  </a:ext>
                </a:extLst>
              </a:tr>
              <a:tr h="23122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courage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dhairya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3325316"/>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theif</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kha-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lla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07030"/>
                  </a:ext>
                </a:extLst>
              </a:tr>
              <a:tr h="24613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robber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kha-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docoi-tha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0054240"/>
                  </a:ext>
                </a:extLst>
              </a:tr>
              <a:tr h="22376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fault or mistake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tha-ppu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45305"/>
                  </a:ext>
                </a:extLst>
              </a:tr>
              <a:tr h="23868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empty (bag, vessel, head)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khali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(bag, cha-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mbu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head)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1196779"/>
                  </a:ext>
                </a:extLst>
              </a:tr>
              <a:tr h="21705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request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403751"/>
                  </a:ext>
                </a:extLst>
              </a:tr>
              <a:tr h="45559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Request (I request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dhani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dhani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87168"/>
                  </a:ext>
                </a:extLst>
              </a:tr>
            </a:tbl>
          </a:graphicData>
        </a:graphic>
      </p:graphicFrame>
    </p:spTree>
    <p:extLst>
      <p:ext uri="{BB962C8B-B14F-4D97-AF65-F5344CB8AC3E}">
        <p14:creationId xmlns:p14="http://schemas.microsoft.com/office/powerpoint/2010/main" val="31318146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C212372-A262-8AC7-485E-D4022E7FF95C}"/>
              </a:ext>
            </a:extLst>
          </p:cNvPr>
          <p:cNvGraphicFramePr>
            <a:graphicFrameLocks noGrp="1"/>
          </p:cNvGraphicFramePr>
          <p:nvPr>
            <p:extLst>
              <p:ext uri="{D42A27DB-BD31-4B8C-83A1-F6EECF244321}">
                <p14:modId xmlns:p14="http://schemas.microsoft.com/office/powerpoint/2010/main" val="4162401214"/>
              </p:ext>
            </p:extLst>
          </p:nvPr>
        </p:nvGraphicFramePr>
        <p:xfrm>
          <a:off x="55659" y="86765"/>
          <a:ext cx="9016780" cy="6837194"/>
        </p:xfrm>
        <a:graphic>
          <a:graphicData uri="http://schemas.openxmlformats.org/drawingml/2006/table">
            <a:tbl>
              <a:tblPr firstRow="1" firstCol="1" bandRow="1"/>
              <a:tblGrid>
                <a:gridCol w="599537">
                  <a:extLst>
                    <a:ext uri="{9D8B030D-6E8A-4147-A177-3AD203B41FA5}">
                      <a16:colId xmlns:a16="http://schemas.microsoft.com/office/drawing/2014/main" val="517096830"/>
                    </a:ext>
                  </a:extLst>
                </a:gridCol>
                <a:gridCol w="1769952">
                  <a:extLst>
                    <a:ext uri="{9D8B030D-6E8A-4147-A177-3AD203B41FA5}">
                      <a16:colId xmlns:a16="http://schemas.microsoft.com/office/drawing/2014/main" val="739328534"/>
                    </a:ext>
                  </a:extLst>
                </a:gridCol>
                <a:gridCol w="1240403">
                  <a:extLst>
                    <a:ext uri="{9D8B030D-6E8A-4147-A177-3AD203B41FA5}">
                      <a16:colId xmlns:a16="http://schemas.microsoft.com/office/drawing/2014/main" val="2175463210"/>
                    </a:ext>
                  </a:extLst>
                </a:gridCol>
                <a:gridCol w="2043487">
                  <a:extLst>
                    <a:ext uri="{9D8B030D-6E8A-4147-A177-3AD203B41FA5}">
                      <a16:colId xmlns:a16="http://schemas.microsoft.com/office/drawing/2014/main" val="2618952146"/>
                    </a:ext>
                  </a:extLst>
                </a:gridCol>
                <a:gridCol w="3363401">
                  <a:extLst>
                    <a:ext uri="{9D8B030D-6E8A-4147-A177-3AD203B41FA5}">
                      <a16:colId xmlns:a16="http://schemas.microsoft.com/office/drawing/2014/main" val="4026619728"/>
                    </a:ext>
                  </a:extLst>
                </a:gridCol>
              </a:tblGrid>
              <a:tr h="26309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detail or in detail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vi-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vah-gi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rowSpan="24">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in continuously along with constructed sentences.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these words broken, since you are a beginner, new-comer, people will understand </a:t>
                      </a:r>
                    </a:p>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73193797"/>
                  </a:ext>
                </a:extLst>
              </a:tr>
              <a:tr h="22311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shortly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sanna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ctr"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12674514"/>
                  </a:ext>
                </a:extLst>
              </a:tr>
              <a:tr h="25854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short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sanna-dhu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7638900"/>
                  </a:ext>
                </a:extLst>
              </a:tr>
              <a:tr h="25854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sight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dhru-shaya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08197981"/>
                  </a:ext>
                </a:extLst>
              </a:tr>
              <a:tr h="237653">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whether or climate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indent="0" algn="l">
                        <a:lnSpc>
                          <a:spcPct val="115000"/>
                        </a:lnSpc>
                        <a:spcAft>
                          <a:spcPts val="800"/>
                        </a:spcAft>
                        <a:buFont typeface="Arial" panose="020B0604020202020204" pitchFamily="34" charset="0"/>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hava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-mana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20603500"/>
                  </a:ext>
                </a:extLst>
              </a:tr>
              <a:tr h="22263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sugar</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sakkare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sweet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22703026"/>
                  </a:ext>
                </a:extLst>
              </a:tr>
              <a:tr h="24586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spice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kha-</a:t>
                      </a:r>
                      <a:r>
                        <a:rPr lang="en-US" sz="1400" b="1" kern="100" dirty="0" err="1">
                          <a:solidFill>
                            <a:schemeClr val="tx1"/>
                          </a:solidFill>
                          <a:effectLst/>
                          <a:latin typeface="Arial Narrow" panose="020B0606020202030204" pitchFamily="34" charset="0"/>
                          <a:ea typeface="Calibri" panose="020F0502020204030204" pitchFamily="34" charset="0"/>
                          <a:cs typeface="Times New Roman" panose="02020603050405020304" pitchFamily="18" charset="0"/>
                        </a:rPr>
                        <a:t>ra</a:t>
                      </a:r>
                      <a:endParaRPr lang="en-US" sz="1400" b="1" kern="100" dirty="0">
                        <a:solidFill>
                          <a:schemeClr val="tx1"/>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16960716"/>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salt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uu-ppu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5101871"/>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bill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bill</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04927332"/>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receipt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receipt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92855140"/>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ladies or females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henga-sa-ru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Written on public toilets, bus entries, doors, sitting benches etc.</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476576"/>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6361045"/>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boys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hudu-garu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88535100"/>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girls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hudi-gi-ya-ru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42904"/>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children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kka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lhu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2197746"/>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dogs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nayi-gha-lu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nahi-gha-lu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19594240"/>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cats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bekku-gha-lu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13325316"/>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park</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udyaana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park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thota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8907030"/>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backside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hindhi-na-bhaga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(back side)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00054240"/>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front side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mundhi-na-bhaga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2445305"/>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garbage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kasa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31196779"/>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water-tap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neeri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-tap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kolha-ei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87403751"/>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saloon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hair-cutting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9587168"/>
                  </a:ext>
                </a:extLst>
              </a:tr>
              <a:tr h="2941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parlour</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saloon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parlour</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9256371"/>
                  </a:ext>
                </a:extLst>
              </a:tr>
            </a:tbl>
          </a:graphicData>
        </a:graphic>
      </p:graphicFrame>
    </p:spTree>
    <p:extLst>
      <p:ext uri="{BB962C8B-B14F-4D97-AF65-F5344CB8AC3E}">
        <p14:creationId xmlns:p14="http://schemas.microsoft.com/office/powerpoint/2010/main" val="42425645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A539CA-3DBE-6157-2A0A-7758170E42F4}"/>
              </a:ext>
            </a:extLst>
          </p:cNvPr>
          <p:cNvSpPr txBox="1"/>
          <p:nvPr/>
        </p:nvSpPr>
        <p:spPr>
          <a:xfrm>
            <a:off x="1446097" y="2136338"/>
            <a:ext cx="5574906" cy="1292662"/>
          </a:xfrm>
          <a:prstGeom prst="rect">
            <a:avLst/>
          </a:prstGeom>
          <a:noFill/>
        </p:spPr>
        <p:txBody>
          <a:bodyPr wrap="square" rtlCol="0">
            <a:spAutoFit/>
          </a:bodyPr>
          <a:lstStyle/>
          <a:p>
            <a:pPr algn="ctr"/>
            <a:r>
              <a:rPr lang="en-US" sz="2400" b="1" u="sng" dirty="0">
                <a:solidFill>
                  <a:srgbClr val="FF0000"/>
                </a:solidFill>
                <a:latin typeface="Monotype Corsiva" panose="03010101010201010101" pitchFamily="66" charset="0"/>
              </a:rPr>
              <a:t>Special Instructions </a:t>
            </a:r>
          </a:p>
          <a:p>
            <a:pPr algn="ctr"/>
            <a:endParaRPr lang="en-US" dirty="0"/>
          </a:p>
          <a:p>
            <a:pPr algn="ctr"/>
            <a:r>
              <a:rPr lang="en-US" b="1" dirty="0">
                <a:latin typeface="Monotype Corsiva" panose="03010101010201010101" pitchFamily="66" charset="0"/>
              </a:rPr>
              <a:t>Don’t use words like  “</a:t>
            </a:r>
            <a:r>
              <a:rPr lang="en-US" b="1" dirty="0" err="1">
                <a:latin typeface="Monotype Corsiva" panose="03010101010201010101" pitchFamily="66" charset="0"/>
              </a:rPr>
              <a:t>Maahashya</a:t>
            </a:r>
            <a:r>
              <a:rPr lang="en-US" b="1" dirty="0">
                <a:latin typeface="Monotype Corsiva" panose="03010101010201010101" pitchFamily="66" charset="0"/>
              </a:rPr>
              <a:t>” (big boss), </a:t>
            </a:r>
          </a:p>
          <a:p>
            <a:pPr algn="ctr"/>
            <a:r>
              <a:rPr lang="en-US" b="1" dirty="0">
                <a:latin typeface="Monotype Corsiva" panose="03010101010201010101" pitchFamily="66" charset="0"/>
              </a:rPr>
              <a:t>“beta” (son, </a:t>
            </a:r>
            <a:r>
              <a:rPr lang="en-US" b="1" dirty="0" err="1">
                <a:latin typeface="Monotype Corsiva" panose="03010101010201010101" pitchFamily="66" charset="0"/>
              </a:rPr>
              <a:t>hindi</a:t>
            </a:r>
            <a:r>
              <a:rPr lang="en-US" b="1" dirty="0">
                <a:latin typeface="Monotype Corsiva" panose="03010101010201010101" pitchFamily="66" charset="0"/>
              </a:rPr>
              <a:t> ka beta), Hindi “</a:t>
            </a:r>
            <a:r>
              <a:rPr lang="en-US" b="1" dirty="0" err="1">
                <a:latin typeface="Monotype Corsiva" panose="03010101010201010101" pitchFamily="66" charset="0"/>
              </a:rPr>
              <a:t>galiya</a:t>
            </a:r>
            <a:r>
              <a:rPr lang="en-US" b="1" dirty="0">
                <a:latin typeface="Monotype Corsiva" panose="03010101010201010101" pitchFamily="66" charset="0"/>
              </a:rPr>
              <a:t>” (abusive words)</a:t>
            </a:r>
          </a:p>
        </p:txBody>
      </p:sp>
    </p:spTree>
    <p:extLst>
      <p:ext uri="{BB962C8B-B14F-4D97-AF65-F5344CB8AC3E}">
        <p14:creationId xmlns:p14="http://schemas.microsoft.com/office/powerpoint/2010/main" val="23783989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5291DC-5EB8-0E4E-E496-637F6A3C2A0B}"/>
            </a:ext>
          </a:extLst>
        </p:cNvPr>
        <p:cNvGrpSpPr/>
        <p:nvPr/>
      </p:nvGrpSpPr>
      <p:grpSpPr>
        <a:xfrm>
          <a:off x="0" y="0"/>
          <a:ext cx="0" cy="0"/>
          <a:chOff x="0" y="0"/>
          <a:chExt cx="0" cy="0"/>
        </a:xfrm>
      </p:grpSpPr>
      <p:grpSp>
        <p:nvGrpSpPr>
          <p:cNvPr id="9" name="Group 8">
            <a:extLst>
              <a:ext uri="{FF2B5EF4-FFF2-40B4-BE49-F238E27FC236}">
                <a16:creationId xmlns:a16="http://schemas.microsoft.com/office/drawing/2014/main" id="{3751942E-BBAE-DB45-EE75-E5C1E032D79A}"/>
              </a:ext>
            </a:extLst>
          </p:cNvPr>
          <p:cNvGrpSpPr/>
          <p:nvPr/>
        </p:nvGrpSpPr>
        <p:grpSpPr>
          <a:xfrm>
            <a:off x="179513" y="214289"/>
            <a:ext cx="8640960" cy="5790642"/>
            <a:chOff x="179513" y="214289"/>
            <a:chExt cx="8640960" cy="5790642"/>
          </a:xfrm>
        </p:grpSpPr>
        <p:grpSp>
          <p:nvGrpSpPr>
            <p:cNvPr id="4" name="Group 3">
              <a:extLst>
                <a:ext uri="{FF2B5EF4-FFF2-40B4-BE49-F238E27FC236}">
                  <a16:creationId xmlns:a16="http://schemas.microsoft.com/office/drawing/2014/main" id="{5521696A-E966-14C3-6F28-73A3A0AD78A6}"/>
                </a:ext>
              </a:extLst>
            </p:cNvPr>
            <p:cNvGrpSpPr/>
            <p:nvPr/>
          </p:nvGrpSpPr>
          <p:grpSpPr>
            <a:xfrm>
              <a:off x="179513" y="214289"/>
              <a:ext cx="8640960" cy="5421310"/>
              <a:chOff x="187513" y="214289"/>
              <a:chExt cx="8768974" cy="5421310"/>
            </a:xfrm>
          </p:grpSpPr>
          <p:pic>
            <p:nvPicPr>
              <p:cNvPr id="5" name="Picture 4">
                <a:extLst>
                  <a:ext uri="{FF2B5EF4-FFF2-40B4-BE49-F238E27FC236}">
                    <a16:creationId xmlns:a16="http://schemas.microsoft.com/office/drawing/2014/main" id="{E5AE04B3-AC5F-FF00-4F26-E61E2DCE9158}"/>
                  </a:ext>
                </a:extLst>
              </p:cNvPr>
              <p:cNvPicPr>
                <a:picLocks noChangeAspect="1"/>
              </p:cNvPicPr>
              <p:nvPr/>
            </p:nvPicPr>
            <p:blipFill>
              <a:blip r:embed="rId2" cstate="print"/>
              <a:srcRect l="16698" r="33349"/>
              <a:stretch>
                <a:fillRect/>
              </a:stretch>
            </p:blipFill>
            <p:spPr>
              <a:xfrm>
                <a:off x="6112371" y="214289"/>
                <a:ext cx="2844116" cy="5014911"/>
              </a:xfrm>
              <a:prstGeom prst="rect">
                <a:avLst/>
              </a:prstGeom>
              <a:ln>
                <a:noFill/>
              </a:ln>
              <a:effectLst>
                <a:softEdge rad="317500"/>
              </a:effectLst>
            </p:spPr>
          </p:pic>
          <p:sp>
            <p:nvSpPr>
              <p:cNvPr id="6" name="TextBox 5">
                <a:extLst>
                  <a:ext uri="{FF2B5EF4-FFF2-40B4-BE49-F238E27FC236}">
                    <a16:creationId xmlns:a16="http://schemas.microsoft.com/office/drawing/2014/main" id="{4E7C53A3-7074-1E41-1A40-524F73DCD871}"/>
                  </a:ext>
                </a:extLst>
              </p:cNvPr>
              <p:cNvSpPr txBox="1"/>
              <p:nvPr/>
            </p:nvSpPr>
            <p:spPr>
              <a:xfrm>
                <a:off x="6331265" y="384263"/>
                <a:ext cx="2485516" cy="369332"/>
              </a:xfrm>
              <a:prstGeom prst="rect">
                <a:avLst/>
              </a:prstGeom>
              <a:noFill/>
            </p:spPr>
            <p:txBody>
              <a:bodyPr wrap="square" rtlCol="0">
                <a:spAutoFit/>
              </a:bodyPr>
              <a:lstStyle/>
              <a:p>
                <a:pPr algn="ctr"/>
                <a:r>
                  <a:rPr lang="en-US" b="1" dirty="0">
                    <a:solidFill>
                      <a:schemeClr val="bg1"/>
                    </a:solidFill>
                    <a:latin typeface="Monotype Corsiva" panose="03010101010201010101" pitchFamily="66" charset="0"/>
                  </a:rPr>
                  <a:t>Silicon valley of India</a:t>
                </a:r>
              </a:p>
            </p:txBody>
          </p:sp>
          <p:sp>
            <p:nvSpPr>
              <p:cNvPr id="7" name="TextBox 6">
                <a:extLst>
                  <a:ext uri="{FF2B5EF4-FFF2-40B4-BE49-F238E27FC236}">
                    <a16:creationId xmlns:a16="http://schemas.microsoft.com/office/drawing/2014/main" id="{8F61F39F-4022-3C73-3F47-796D35965F8C}"/>
                  </a:ext>
                </a:extLst>
              </p:cNvPr>
              <p:cNvSpPr txBox="1"/>
              <p:nvPr/>
            </p:nvSpPr>
            <p:spPr>
              <a:xfrm>
                <a:off x="6344070" y="762494"/>
                <a:ext cx="2529776" cy="369332"/>
              </a:xfrm>
              <a:prstGeom prst="rect">
                <a:avLst/>
              </a:prstGeom>
              <a:noFill/>
            </p:spPr>
            <p:txBody>
              <a:bodyPr wrap="square" rtlCol="0">
                <a:spAutoFit/>
              </a:bodyPr>
              <a:lstStyle/>
              <a:p>
                <a:pPr algn="ctr"/>
                <a:r>
                  <a:rPr lang="en-US" b="1" dirty="0">
                    <a:solidFill>
                      <a:schemeClr val="bg1"/>
                    </a:solidFill>
                    <a:latin typeface="Monotype Corsiva" panose="03010101010201010101" pitchFamily="66" charset="0"/>
                  </a:rPr>
                  <a:t>Tech capital of India</a:t>
                </a:r>
              </a:p>
            </p:txBody>
          </p:sp>
          <p:pic>
            <p:nvPicPr>
              <p:cNvPr id="10" name="Picture 9" descr="Karnataka map.jpg">
                <a:extLst>
                  <a:ext uri="{FF2B5EF4-FFF2-40B4-BE49-F238E27FC236}">
                    <a16:creationId xmlns:a16="http://schemas.microsoft.com/office/drawing/2014/main" id="{2884E477-54F1-6711-4BA7-6212F4598CD9}"/>
                  </a:ext>
                </a:extLst>
              </p:cNvPr>
              <p:cNvPicPr>
                <a:picLocks noChangeAspect="1"/>
              </p:cNvPicPr>
              <p:nvPr/>
            </p:nvPicPr>
            <p:blipFill>
              <a:blip r:embed="rId3" cstate="print">
                <a:clrChange>
                  <a:clrFrom>
                    <a:srgbClr val="FFFFFF"/>
                  </a:clrFrom>
                  <a:clrTo>
                    <a:srgbClr val="FFFFFF">
                      <a:alpha val="0"/>
                    </a:srgbClr>
                  </a:clrTo>
                </a:clrChange>
              </a:blip>
              <a:stretch>
                <a:fillRect/>
              </a:stretch>
            </p:blipFill>
            <p:spPr>
              <a:xfrm>
                <a:off x="187513" y="250131"/>
                <a:ext cx="2916778" cy="4608511"/>
              </a:xfrm>
              <a:prstGeom prst="rect">
                <a:avLst/>
              </a:prstGeom>
              <a:ln>
                <a:noFill/>
              </a:ln>
              <a:effectLst>
                <a:softEdge rad="112500"/>
              </a:effectLst>
            </p:spPr>
          </p:pic>
          <p:pic>
            <p:nvPicPr>
              <p:cNvPr id="2" name="Picture 1" descr="welcome.png">
                <a:extLst>
                  <a:ext uri="{FF2B5EF4-FFF2-40B4-BE49-F238E27FC236}">
                    <a16:creationId xmlns:a16="http://schemas.microsoft.com/office/drawing/2014/main" id="{7B9F0BB9-FC43-C9F5-68DE-E3B1286E22F6}"/>
                  </a:ext>
                </a:extLst>
              </p:cNvPr>
              <p:cNvPicPr>
                <a:picLocks noChangeAspect="1"/>
              </p:cNvPicPr>
              <p:nvPr/>
            </p:nvPicPr>
            <p:blipFill>
              <a:blip r:embed="rId4" cstate="print">
                <a:duotone>
                  <a:prstClr val="black"/>
                  <a:srgbClr val="00B050">
                    <a:tint val="45000"/>
                    <a:satMod val="400000"/>
                  </a:srgbClr>
                </a:duotone>
              </a:blip>
              <a:stretch>
                <a:fillRect/>
              </a:stretch>
            </p:blipFill>
            <p:spPr>
              <a:xfrm>
                <a:off x="2525014" y="620688"/>
                <a:ext cx="3587357" cy="2803816"/>
              </a:xfrm>
              <a:prstGeom prst="rect">
                <a:avLst/>
              </a:prstGeom>
              <a:ln>
                <a:noFill/>
              </a:ln>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7F92140-47CE-6FF6-4475-2659586B3CCB}"/>
                  </a:ext>
                </a:extLst>
              </p:cNvPr>
              <p:cNvSpPr txBox="1"/>
              <p:nvPr/>
            </p:nvSpPr>
            <p:spPr>
              <a:xfrm>
                <a:off x="1645901" y="4558381"/>
                <a:ext cx="4978276" cy="1077218"/>
              </a:xfrm>
              <a:prstGeom prst="rect">
                <a:avLst/>
              </a:prstGeom>
              <a:noFill/>
            </p:spPr>
            <p:txBody>
              <a:bodyPr wrap="square">
                <a:spAutoFit/>
              </a:bodyPr>
              <a:lstStyle/>
              <a:p>
                <a:pPr algn="ctr"/>
                <a:r>
                  <a:rPr lang="kn-IN" sz="3200" b="1" dirty="0">
                    <a:solidFill>
                      <a:srgbClr val="003300"/>
                    </a:solidFill>
                    <a:effectLst>
                      <a:outerShdw blurRad="38100" dist="38100" dir="2700000" algn="tl">
                        <a:srgbClr val="000000">
                          <a:alpha val="43137"/>
                        </a:srgbClr>
                      </a:outerShdw>
                    </a:effectLst>
                    <a:latin typeface="Monotype Corsiva" panose="03010101010201010101" pitchFamily="66" charset="0"/>
                  </a:rPr>
                  <a:t>ಸಿರಿ ಕನ್ನಡ</a:t>
                </a:r>
                <a:endParaRPr lang="en-US" sz="3200" b="1" dirty="0">
                  <a:solidFill>
                    <a:srgbClr val="003300"/>
                  </a:solidFill>
                  <a:effectLst>
                    <a:outerShdw blurRad="38100" dist="38100" dir="2700000" algn="tl">
                      <a:srgbClr val="000000">
                        <a:alpha val="43137"/>
                      </a:srgbClr>
                    </a:outerShdw>
                  </a:effectLst>
                  <a:latin typeface="Monotype Corsiva" panose="03010101010201010101" pitchFamily="66" charset="0"/>
                </a:endParaRPr>
              </a:p>
              <a:p>
                <a:pPr algn="ctr"/>
                <a:r>
                  <a:rPr lang="en-US" sz="3200" b="1" dirty="0">
                    <a:solidFill>
                      <a:srgbClr val="003300"/>
                    </a:solidFill>
                    <a:effectLst>
                      <a:outerShdw blurRad="38100" dist="38100" dir="2700000" algn="tl">
                        <a:srgbClr val="000000">
                          <a:alpha val="43137"/>
                        </a:srgbClr>
                      </a:outerShdw>
                    </a:effectLst>
                    <a:latin typeface="Monotype Corsiva" panose="03010101010201010101" pitchFamily="66" charset="0"/>
                  </a:rPr>
                  <a:t>Wish you happy &amp; safe stay</a:t>
                </a:r>
                <a:r>
                  <a:rPr lang="kn-IN" sz="3200" b="1" dirty="0">
                    <a:solidFill>
                      <a:srgbClr val="003300"/>
                    </a:solidFill>
                    <a:effectLst>
                      <a:outerShdw blurRad="38100" dist="38100" dir="2700000" algn="tl">
                        <a:srgbClr val="000000">
                          <a:alpha val="43137"/>
                        </a:srgbClr>
                      </a:outerShdw>
                    </a:effectLst>
                    <a:latin typeface="Monotype Corsiva" panose="03010101010201010101" pitchFamily="66" charset="0"/>
                  </a:rPr>
                  <a:t> </a:t>
                </a:r>
                <a:endParaRPr lang="en-US" sz="3200" b="1" dirty="0">
                  <a:solidFill>
                    <a:srgbClr val="003300"/>
                  </a:solidFill>
                  <a:effectLst>
                    <a:outerShdw blurRad="38100" dist="38100" dir="2700000" algn="tl">
                      <a:srgbClr val="000000">
                        <a:alpha val="43137"/>
                      </a:srgbClr>
                    </a:outerShdw>
                  </a:effectLst>
                  <a:latin typeface="Monotype Corsiva" panose="03010101010201010101" pitchFamily="66" charset="0"/>
                </a:endParaRPr>
              </a:p>
            </p:txBody>
          </p:sp>
        </p:grpSp>
        <p:sp>
          <p:nvSpPr>
            <p:cNvPr id="8" name="TextBox 7">
              <a:extLst>
                <a:ext uri="{FF2B5EF4-FFF2-40B4-BE49-F238E27FC236}">
                  <a16:creationId xmlns:a16="http://schemas.microsoft.com/office/drawing/2014/main" id="{AFBC0C9A-B6DB-635B-C9BC-061D352D5591}"/>
                </a:ext>
              </a:extLst>
            </p:cNvPr>
            <p:cNvSpPr txBox="1"/>
            <p:nvPr/>
          </p:nvSpPr>
          <p:spPr>
            <a:xfrm>
              <a:off x="3180522" y="5635599"/>
              <a:ext cx="1896673" cy="369332"/>
            </a:xfrm>
            <a:prstGeom prst="rect">
              <a:avLst/>
            </a:prstGeom>
            <a:noFill/>
          </p:spPr>
          <p:txBody>
            <a:bodyPr wrap="none" rtlCol="0">
              <a:spAutoFit/>
            </a:bodyPr>
            <a:lstStyle/>
            <a:p>
              <a:r>
                <a:rPr lang="en-US" b="1" dirty="0">
                  <a:solidFill>
                    <a:srgbClr val="FF0000"/>
                  </a:solidFill>
                  <a:latin typeface="Monotype Corsiva" panose="03010101010201010101" pitchFamily="66" charset="0"/>
                </a:rPr>
                <a:t>www.nirdhaarit.com</a:t>
              </a:r>
            </a:p>
          </p:txBody>
        </p:sp>
      </p:grpSp>
    </p:spTree>
    <p:extLst>
      <p:ext uri="{BB962C8B-B14F-4D97-AF65-F5344CB8AC3E}">
        <p14:creationId xmlns:p14="http://schemas.microsoft.com/office/powerpoint/2010/main" val="67555415"/>
      </p:ext>
    </p:extLst>
  </p:cSld>
  <p:clrMapOvr>
    <a:masterClrMapping/>
  </p:clrMapOvr>
  <p:transition advClick="0" advTm="500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2464C640-D443-1677-0C86-0BDEA3339739}"/>
              </a:ext>
            </a:extLst>
          </p:cNvPr>
          <p:cNvGraphicFramePr>
            <a:graphicFrameLocks noGrp="1"/>
          </p:cNvGraphicFramePr>
          <p:nvPr>
            <p:extLst>
              <p:ext uri="{D42A27DB-BD31-4B8C-83A1-F6EECF244321}">
                <p14:modId xmlns:p14="http://schemas.microsoft.com/office/powerpoint/2010/main" val="381972618"/>
              </p:ext>
            </p:extLst>
          </p:nvPr>
        </p:nvGraphicFramePr>
        <p:xfrm>
          <a:off x="178945" y="270460"/>
          <a:ext cx="8462885" cy="2573274"/>
        </p:xfrm>
        <a:graphic>
          <a:graphicData uri="http://schemas.openxmlformats.org/drawingml/2006/table">
            <a:tbl>
              <a:tblPr firstRow="1" firstCol="1" bandRow="1"/>
              <a:tblGrid>
                <a:gridCol w="465111">
                  <a:extLst>
                    <a:ext uri="{9D8B030D-6E8A-4147-A177-3AD203B41FA5}">
                      <a16:colId xmlns:a16="http://schemas.microsoft.com/office/drawing/2014/main" val="151734622"/>
                    </a:ext>
                  </a:extLst>
                </a:gridCol>
                <a:gridCol w="2127532">
                  <a:extLst>
                    <a:ext uri="{9D8B030D-6E8A-4147-A177-3AD203B41FA5}">
                      <a16:colId xmlns:a16="http://schemas.microsoft.com/office/drawing/2014/main" val="67707391"/>
                    </a:ext>
                  </a:extLst>
                </a:gridCol>
                <a:gridCol w="3494301">
                  <a:extLst>
                    <a:ext uri="{9D8B030D-6E8A-4147-A177-3AD203B41FA5}">
                      <a16:colId xmlns:a16="http://schemas.microsoft.com/office/drawing/2014/main" val="1995637556"/>
                    </a:ext>
                  </a:extLst>
                </a:gridCol>
                <a:gridCol w="2375941">
                  <a:extLst>
                    <a:ext uri="{9D8B030D-6E8A-4147-A177-3AD203B41FA5}">
                      <a16:colId xmlns:a16="http://schemas.microsoft.com/office/drawing/2014/main" val="3579133130"/>
                    </a:ext>
                  </a:extLst>
                </a:gridCol>
              </a:tblGrid>
              <a:tr h="240486">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to greet a known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171450" marR="0" indent="-171450" algn="l">
                        <a:lnSpc>
                          <a:spcPct val="115000"/>
                        </a:lnSpc>
                        <a:spcAft>
                          <a:spcPts val="800"/>
                        </a:spcAft>
                        <a:buFont typeface="Arial" panose="020B0604020202020204" pitchFamily="34" charset="0"/>
                        <a:buChar char="•"/>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namasthe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namashkara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(when group is large add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snehithare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(for father, sister, any elderly person etc.  no need tell their identity by name. Only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namasthe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namashkara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is enough)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use anyone word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05639778"/>
                  </a:ext>
                </a:extLst>
              </a:tr>
              <a:tr h="240486">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greet first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namasthe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Hello or Hello Sir)</a:t>
                      </a:r>
                    </a:p>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I am </a:t>
                      </a:r>
                    </a:p>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From</a:t>
                      </a:r>
                    </a:p>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Delhi or Patna or </a:t>
                      </a:r>
                    </a:p>
                    <a:p>
                      <a:pPr marL="0" marR="0" indent="0" algn="l">
                        <a:lnSpc>
                          <a:spcPct val="115000"/>
                        </a:lnSpc>
                        <a:spcAft>
                          <a:spcPts val="800"/>
                        </a:spcAft>
                        <a:buFont typeface="Arial" panose="020B0604020202020204" pitchFamily="34" charset="0"/>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Lucknow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namasthe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namaskhara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(sir or madam) ji, </a:t>
                      </a:r>
                    </a:p>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Nanu </a:t>
                      </a: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delhi-ya-vanu</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(I am of Delhi), </a:t>
                      </a:r>
                    </a:p>
                    <a:p>
                      <a:pPr marL="285750" marR="0" indent="-285750" algn="l">
                        <a:lnSpc>
                          <a:spcPct val="115000"/>
                        </a:lnSpc>
                        <a:spcAft>
                          <a:spcPts val="800"/>
                        </a:spcAft>
                        <a:buFont typeface="Arial" panose="020B0604020202020204" pitchFamily="34" charset="0"/>
                        <a:buChar char="•"/>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Nanu (meaning  “I am”) </a:t>
                      </a:r>
                    </a:p>
                    <a:p>
                      <a:pPr marL="285750" marR="0" indent="-285750" algn="l">
                        <a:lnSpc>
                          <a:spcPct val="115000"/>
                        </a:lnSpc>
                        <a:spcAft>
                          <a:spcPts val="800"/>
                        </a:spcAft>
                        <a:buFont typeface="Arial" panose="020B0604020202020204" pitchFamily="34" charset="0"/>
                        <a:buChar char="•"/>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delhi-indha</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(from Delhi) </a:t>
                      </a:r>
                    </a:p>
                    <a:p>
                      <a:pPr marL="285750" marR="0" indent="-285750" algn="l">
                        <a:lnSpc>
                          <a:spcPct val="115000"/>
                        </a:lnSpc>
                        <a:spcAft>
                          <a:spcPts val="800"/>
                        </a:spcAft>
                        <a:buFont typeface="Arial" panose="020B0604020202020204" pitchFamily="34" charset="0"/>
                        <a:buChar char="•"/>
                      </a:pPr>
                      <a:r>
                        <a:rPr lang="en-US" sz="1200" b="1" kern="100" dirty="0" err="1">
                          <a:effectLst/>
                          <a:latin typeface="Arial Narrow" panose="020B0606020202030204" pitchFamily="34" charset="0"/>
                          <a:ea typeface="Calibri" panose="020F0502020204030204" pitchFamily="34" charset="0"/>
                          <a:cs typeface="Times New Roman" panose="02020603050405020304" pitchFamily="18" charset="0"/>
                        </a:rPr>
                        <a:t>bandidh-dhene</a:t>
                      </a: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 (have come from)</a:t>
                      </a:r>
                    </a:p>
                    <a:p>
                      <a:pPr marL="285750" marR="0" indent="-285750" algn="l">
                        <a:lnSpc>
                          <a:spcPct val="115000"/>
                        </a:lnSpc>
                        <a:spcAft>
                          <a:spcPts val="800"/>
                        </a:spcAft>
                        <a:buFont typeface="Arial" panose="020B0604020202020204" pitchFamily="34" charset="0"/>
                        <a:buChar char="•"/>
                      </a:pPr>
                      <a:endParaRPr lang="en-US" sz="12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200" b="1" kern="100" dirty="0">
                          <a:effectLst/>
                          <a:latin typeface="Arial Narrow" panose="020B0606020202030204" pitchFamily="34" charset="0"/>
                          <a:ea typeface="Calibri" panose="020F0502020204030204" pitchFamily="34" charset="0"/>
                          <a:cs typeface="Times New Roman" panose="02020603050405020304" pitchFamily="18" charset="0"/>
                        </a:rPr>
                        <a:t>use these words or sentences when you want to ask some one some information, you can start like this….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53114515"/>
                  </a:ext>
                </a:extLst>
              </a:tr>
            </a:tbl>
          </a:graphicData>
        </a:graphic>
      </p:graphicFrame>
      <p:graphicFrame>
        <p:nvGraphicFramePr>
          <p:cNvPr id="6" name="Table 5">
            <a:extLst>
              <a:ext uri="{FF2B5EF4-FFF2-40B4-BE49-F238E27FC236}">
                <a16:creationId xmlns:a16="http://schemas.microsoft.com/office/drawing/2014/main" id="{B6B769A5-6EA5-7783-A476-70B7DB4D3C93}"/>
              </a:ext>
            </a:extLst>
          </p:cNvPr>
          <p:cNvGraphicFramePr>
            <a:graphicFrameLocks noGrp="1"/>
          </p:cNvGraphicFramePr>
          <p:nvPr>
            <p:extLst>
              <p:ext uri="{D42A27DB-BD31-4B8C-83A1-F6EECF244321}">
                <p14:modId xmlns:p14="http://schemas.microsoft.com/office/powerpoint/2010/main" val="2267699179"/>
              </p:ext>
            </p:extLst>
          </p:nvPr>
        </p:nvGraphicFramePr>
        <p:xfrm>
          <a:off x="193936" y="2990429"/>
          <a:ext cx="8447894" cy="3611372"/>
        </p:xfrm>
        <a:graphic>
          <a:graphicData uri="http://schemas.openxmlformats.org/drawingml/2006/table">
            <a:tbl>
              <a:tblPr firstRow="1" firstCol="1" bandRow="1"/>
              <a:tblGrid>
                <a:gridCol w="450120">
                  <a:extLst>
                    <a:ext uri="{9D8B030D-6E8A-4147-A177-3AD203B41FA5}">
                      <a16:colId xmlns:a16="http://schemas.microsoft.com/office/drawing/2014/main" val="2432152817"/>
                    </a:ext>
                  </a:extLst>
                </a:gridCol>
                <a:gridCol w="1968889">
                  <a:extLst>
                    <a:ext uri="{9D8B030D-6E8A-4147-A177-3AD203B41FA5}">
                      <a16:colId xmlns:a16="http://schemas.microsoft.com/office/drawing/2014/main" val="3817249731"/>
                    </a:ext>
                  </a:extLst>
                </a:gridCol>
                <a:gridCol w="3675429">
                  <a:extLst>
                    <a:ext uri="{9D8B030D-6E8A-4147-A177-3AD203B41FA5}">
                      <a16:colId xmlns:a16="http://schemas.microsoft.com/office/drawing/2014/main" val="1956901793"/>
                    </a:ext>
                  </a:extLst>
                </a:gridCol>
                <a:gridCol w="2353456">
                  <a:extLst>
                    <a:ext uri="{9D8B030D-6E8A-4147-A177-3AD203B41FA5}">
                      <a16:colId xmlns:a16="http://schemas.microsoft.com/office/drawing/2014/main" val="4078487878"/>
                    </a:ext>
                  </a:extLst>
                </a:gridCol>
              </a:tblGrid>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want ?</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want sir ?</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want madam ?</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want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sir?</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madam ?</a:t>
                      </a:r>
                    </a:p>
                    <a:p>
                      <a:pPr marL="285750" marR="0" lvl="0" indent="-285750" algn="l" defTabSz="914400" rtl="0" eaLnBrk="1" fontAlgn="auto" latinLnBrk="0" hangingPunct="1">
                        <a:lnSpc>
                          <a:spcPct val="115000"/>
                        </a:lnSpc>
                        <a:spcBef>
                          <a:spcPts val="0"/>
                        </a:spcBef>
                        <a:spcAft>
                          <a:spcPts val="800"/>
                        </a:spcAft>
                        <a:buClrTx/>
                        <a:buSzTx/>
                        <a:buFont typeface="Arial" panose="020B0604020202020204" pitchFamily="34" charset="0"/>
                        <a:buChar char="•"/>
                        <a:tabLst/>
                        <a:defRP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“for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“want”) (you can add - sir or madam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if you wish depending upon to whom you are telling or asking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some one, a Auto/Cab driver, notices you that you are looking for some thing and he or she ask you “what you want on street, in shop, in office, waiter in restaurant etc.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2937551"/>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don’t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know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Kannada</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“for me”)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kannada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can add this word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Bhashe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/Bhasha”) (obviously i.e.,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kannada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language)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gotthi-ella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“don’t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start with this when you start asking some information from some one or when someone asks you “do you know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kannada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“speak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kannada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52843492"/>
                  </a:ext>
                </a:extLst>
              </a:tr>
            </a:tbl>
          </a:graphicData>
        </a:graphic>
      </p:graphicFrame>
      <p:sp>
        <p:nvSpPr>
          <p:cNvPr id="7" name="TextBox 6">
            <a:extLst>
              <a:ext uri="{FF2B5EF4-FFF2-40B4-BE49-F238E27FC236}">
                <a16:creationId xmlns:a16="http://schemas.microsoft.com/office/drawing/2014/main" id="{2F032B49-632D-1250-7842-8F3A02EBBF17}"/>
              </a:ext>
            </a:extLst>
          </p:cNvPr>
          <p:cNvSpPr txBox="1"/>
          <p:nvPr/>
        </p:nvSpPr>
        <p:spPr>
          <a:xfrm>
            <a:off x="4575621" y="2094435"/>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8" name="TextBox 7">
            <a:extLst>
              <a:ext uri="{FF2B5EF4-FFF2-40B4-BE49-F238E27FC236}">
                <a16:creationId xmlns:a16="http://schemas.microsoft.com/office/drawing/2014/main" id="{DE1A607F-BDBF-428A-8B1D-1B5274BED7F7}"/>
              </a:ext>
            </a:extLst>
          </p:cNvPr>
          <p:cNvSpPr txBox="1"/>
          <p:nvPr/>
        </p:nvSpPr>
        <p:spPr>
          <a:xfrm rot="5400000">
            <a:off x="4106167" y="3436265"/>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2" name="TextBox 1">
            <a:extLst>
              <a:ext uri="{FF2B5EF4-FFF2-40B4-BE49-F238E27FC236}">
                <a16:creationId xmlns:a16="http://schemas.microsoft.com/office/drawing/2014/main" id="{5C2C50A2-BEFD-0A3B-6709-7D36B37E3479}"/>
              </a:ext>
            </a:extLst>
          </p:cNvPr>
          <p:cNvSpPr txBox="1"/>
          <p:nvPr/>
        </p:nvSpPr>
        <p:spPr>
          <a:xfrm>
            <a:off x="5236233" y="1469688"/>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3" name="Right Brace 2">
            <a:extLst>
              <a:ext uri="{FF2B5EF4-FFF2-40B4-BE49-F238E27FC236}">
                <a16:creationId xmlns:a16="http://schemas.microsoft.com/office/drawing/2014/main" id="{0524A84B-BA39-E275-CB2C-92204CCFC092}"/>
              </a:ext>
            </a:extLst>
          </p:cNvPr>
          <p:cNvSpPr/>
          <p:nvPr/>
        </p:nvSpPr>
        <p:spPr>
          <a:xfrm rot="10800000">
            <a:off x="2911918" y="1770974"/>
            <a:ext cx="378422" cy="857316"/>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id="{F220D7C5-436A-BEBD-567E-6D8C8CB87521}"/>
              </a:ext>
            </a:extLst>
          </p:cNvPr>
          <p:cNvSpPr txBox="1"/>
          <p:nvPr/>
        </p:nvSpPr>
        <p:spPr>
          <a:xfrm>
            <a:off x="3998444" y="2628291"/>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9" name="Right Brace 8">
            <a:extLst>
              <a:ext uri="{FF2B5EF4-FFF2-40B4-BE49-F238E27FC236}">
                <a16:creationId xmlns:a16="http://schemas.microsoft.com/office/drawing/2014/main" id="{06E5829A-4F78-A68A-6E79-10BFAE67E69B}"/>
              </a:ext>
            </a:extLst>
          </p:cNvPr>
          <p:cNvSpPr/>
          <p:nvPr/>
        </p:nvSpPr>
        <p:spPr>
          <a:xfrm>
            <a:off x="5774383" y="5677195"/>
            <a:ext cx="193672" cy="846702"/>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 name="TextBox 9">
            <a:extLst>
              <a:ext uri="{FF2B5EF4-FFF2-40B4-BE49-F238E27FC236}">
                <a16:creationId xmlns:a16="http://schemas.microsoft.com/office/drawing/2014/main" id="{76D75EC4-86A6-8ED6-1EC8-56B3F121E8A1}"/>
              </a:ext>
            </a:extLst>
          </p:cNvPr>
          <p:cNvSpPr txBox="1"/>
          <p:nvPr/>
        </p:nvSpPr>
        <p:spPr>
          <a:xfrm rot="16200000">
            <a:off x="5609945" y="5950342"/>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11" name="TextBox 10">
            <a:extLst>
              <a:ext uri="{FF2B5EF4-FFF2-40B4-BE49-F238E27FC236}">
                <a16:creationId xmlns:a16="http://schemas.microsoft.com/office/drawing/2014/main" id="{77B4AE96-1476-9540-740C-9641DC6444D6}"/>
              </a:ext>
            </a:extLst>
          </p:cNvPr>
          <p:cNvSpPr txBox="1"/>
          <p:nvPr/>
        </p:nvSpPr>
        <p:spPr>
          <a:xfrm>
            <a:off x="3532611" y="6114170"/>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12" name="TextBox 11">
            <a:extLst>
              <a:ext uri="{FF2B5EF4-FFF2-40B4-BE49-F238E27FC236}">
                <a16:creationId xmlns:a16="http://schemas.microsoft.com/office/drawing/2014/main" id="{8488B62B-CA0D-C912-A44E-F771DCC82ABC}"/>
              </a:ext>
            </a:extLst>
          </p:cNvPr>
          <p:cNvSpPr txBox="1"/>
          <p:nvPr/>
        </p:nvSpPr>
        <p:spPr>
          <a:xfrm rot="16200000">
            <a:off x="4364557" y="3626701"/>
            <a:ext cx="1297150" cy="200055"/>
          </a:xfrm>
          <a:prstGeom prst="rect">
            <a:avLst/>
          </a:prstGeom>
          <a:noFill/>
          <a:ln w="19050">
            <a:solidFill>
              <a:srgbClr val="FF0000"/>
            </a:solidFill>
          </a:ln>
        </p:spPr>
        <p:txBody>
          <a:bodyPr wrap="none" rtlCol="0">
            <a:spAutoFit/>
          </a:bodyPr>
          <a:lstStyle/>
          <a:p>
            <a:r>
              <a:rPr lang="en-US" sz="700" b="1" dirty="0">
                <a:latin typeface="Arial Narrow" panose="020B0606020202030204" pitchFamily="34" charset="0"/>
              </a:rPr>
              <a:t>Ask politely (this is a question) </a:t>
            </a:r>
          </a:p>
        </p:txBody>
      </p:sp>
      <p:sp>
        <p:nvSpPr>
          <p:cNvPr id="13" name="Right Brace 12">
            <a:extLst>
              <a:ext uri="{FF2B5EF4-FFF2-40B4-BE49-F238E27FC236}">
                <a16:creationId xmlns:a16="http://schemas.microsoft.com/office/drawing/2014/main" id="{A7656DC8-775E-25F2-DDE1-35765AA503F5}"/>
              </a:ext>
            </a:extLst>
          </p:cNvPr>
          <p:cNvSpPr/>
          <p:nvPr/>
        </p:nvSpPr>
        <p:spPr>
          <a:xfrm rot="10800000">
            <a:off x="686072" y="1609230"/>
            <a:ext cx="258633" cy="1180804"/>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ight Brace 13">
            <a:extLst>
              <a:ext uri="{FF2B5EF4-FFF2-40B4-BE49-F238E27FC236}">
                <a16:creationId xmlns:a16="http://schemas.microsoft.com/office/drawing/2014/main" id="{BA63C20A-0606-73A2-775E-02A1B3870D91}"/>
              </a:ext>
            </a:extLst>
          </p:cNvPr>
          <p:cNvSpPr/>
          <p:nvPr/>
        </p:nvSpPr>
        <p:spPr>
          <a:xfrm rot="10800000">
            <a:off x="2854455" y="1383845"/>
            <a:ext cx="435885" cy="387130"/>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5" name="Right Brace 14">
            <a:extLst>
              <a:ext uri="{FF2B5EF4-FFF2-40B4-BE49-F238E27FC236}">
                <a16:creationId xmlns:a16="http://schemas.microsoft.com/office/drawing/2014/main" id="{1080F426-5640-BAC1-53ED-537F443E1A60}"/>
              </a:ext>
            </a:extLst>
          </p:cNvPr>
          <p:cNvSpPr/>
          <p:nvPr/>
        </p:nvSpPr>
        <p:spPr>
          <a:xfrm>
            <a:off x="1585030" y="5415991"/>
            <a:ext cx="461666" cy="1146859"/>
          </a:xfrm>
          <a:prstGeom prst="rightBrace">
            <a:avLst/>
          </a:prstGeom>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a:extLst>
              <a:ext uri="{FF2B5EF4-FFF2-40B4-BE49-F238E27FC236}">
                <a16:creationId xmlns:a16="http://schemas.microsoft.com/office/drawing/2014/main" id="{DDB847F9-804B-449A-97DA-358C9CAD4FFD}"/>
              </a:ext>
            </a:extLst>
          </p:cNvPr>
          <p:cNvSpPr txBox="1"/>
          <p:nvPr/>
        </p:nvSpPr>
        <p:spPr>
          <a:xfrm rot="16200000">
            <a:off x="1750610" y="1944938"/>
            <a:ext cx="1422802" cy="33855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whole thing is one sentence</a:t>
            </a:r>
          </a:p>
        </p:txBody>
      </p:sp>
      <p:sp>
        <p:nvSpPr>
          <p:cNvPr id="18" name="TextBox 17">
            <a:extLst>
              <a:ext uri="{FF2B5EF4-FFF2-40B4-BE49-F238E27FC236}">
                <a16:creationId xmlns:a16="http://schemas.microsoft.com/office/drawing/2014/main" id="{4F847801-4588-FD70-64EC-C46ABC10488F}"/>
              </a:ext>
            </a:extLst>
          </p:cNvPr>
          <p:cNvSpPr txBox="1"/>
          <p:nvPr/>
        </p:nvSpPr>
        <p:spPr>
          <a:xfrm>
            <a:off x="661699" y="4658643"/>
            <a:ext cx="1969590" cy="600164"/>
          </a:xfrm>
          <a:prstGeom prst="rect">
            <a:avLst/>
          </a:prstGeom>
          <a:noFill/>
        </p:spPr>
        <p:txBody>
          <a:bodyPr wrap="square" rtlCol="0">
            <a:spAutoFit/>
          </a:bodyPr>
          <a:lstStyle/>
          <a:p>
            <a:r>
              <a:rPr lang="en-US" sz="1100" b="1" dirty="0">
                <a:solidFill>
                  <a:srgbClr val="FF0000"/>
                </a:solidFill>
              </a:rPr>
              <a:t>(you to others or some one to you, may use only one sentence)</a:t>
            </a:r>
          </a:p>
        </p:txBody>
      </p:sp>
      <p:sp>
        <p:nvSpPr>
          <p:cNvPr id="19" name="TextBox 18">
            <a:extLst>
              <a:ext uri="{FF2B5EF4-FFF2-40B4-BE49-F238E27FC236}">
                <a16:creationId xmlns:a16="http://schemas.microsoft.com/office/drawing/2014/main" id="{43E11D13-23E0-118C-D765-B02F2D52AB97}"/>
              </a:ext>
            </a:extLst>
          </p:cNvPr>
          <p:cNvSpPr txBox="1"/>
          <p:nvPr/>
        </p:nvSpPr>
        <p:spPr>
          <a:xfrm rot="16200000">
            <a:off x="1723575" y="5739112"/>
            <a:ext cx="1107906" cy="461665"/>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all continuously, whole thing is one sentence</a:t>
            </a:r>
          </a:p>
        </p:txBody>
      </p:sp>
    </p:spTree>
    <p:extLst>
      <p:ext uri="{BB962C8B-B14F-4D97-AF65-F5344CB8AC3E}">
        <p14:creationId xmlns:p14="http://schemas.microsoft.com/office/powerpoint/2010/main" val="2433709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88639D0-28F5-FE3F-1DA7-5448C7EA5C2E}"/>
              </a:ext>
            </a:extLst>
          </p:cNvPr>
          <p:cNvGraphicFramePr>
            <a:graphicFrameLocks noGrp="1"/>
          </p:cNvGraphicFramePr>
          <p:nvPr>
            <p:extLst>
              <p:ext uri="{D42A27DB-BD31-4B8C-83A1-F6EECF244321}">
                <p14:modId xmlns:p14="http://schemas.microsoft.com/office/powerpoint/2010/main" val="2229857202"/>
              </p:ext>
            </p:extLst>
          </p:nvPr>
        </p:nvGraphicFramePr>
        <p:xfrm>
          <a:off x="237970" y="3002351"/>
          <a:ext cx="8630584" cy="3348736"/>
        </p:xfrm>
        <a:graphic>
          <a:graphicData uri="http://schemas.openxmlformats.org/drawingml/2006/table">
            <a:tbl>
              <a:tblPr firstRow="1" firstCol="1" bandRow="1"/>
              <a:tblGrid>
                <a:gridCol w="727725">
                  <a:extLst>
                    <a:ext uri="{9D8B030D-6E8A-4147-A177-3AD203B41FA5}">
                      <a16:colId xmlns:a16="http://schemas.microsoft.com/office/drawing/2014/main" val="213920804"/>
                    </a:ext>
                  </a:extLst>
                </a:gridCol>
                <a:gridCol w="2287171">
                  <a:extLst>
                    <a:ext uri="{9D8B030D-6E8A-4147-A177-3AD203B41FA5}">
                      <a16:colId xmlns:a16="http://schemas.microsoft.com/office/drawing/2014/main" val="1109491636"/>
                    </a:ext>
                  </a:extLst>
                </a:gridCol>
                <a:gridCol w="3492708">
                  <a:extLst>
                    <a:ext uri="{9D8B030D-6E8A-4147-A177-3AD203B41FA5}">
                      <a16:colId xmlns:a16="http://schemas.microsoft.com/office/drawing/2014/main" val="170447269"/>
                    </a:ext>
                  </a:extLst>
                </a:gridCol>
                <a:gridCol w="2122980">
                  <a:extLst>
                    <a:ext uri="{9D8B030D-6E8A-4147-A177-3AD203B41FA5}">
                      <a16:colId xmlns:a16="http://schemas.microsoft.com/office/drawing/2014/main" val="820556674"/>
                    </a:ext>
                  </a:extLst>
                </a:gridCol>
              </a:tblGrid>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know little, little Kannada</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speak little Kannada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“I” or “myself”)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“little”),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(“little”) Kannada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obiviously</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indicate Kannada language)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‘know”)</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Nanu (means “myself”)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‘little”),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(“little”)  Kannada (obviously indicates Kannada language)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mathan</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-the-ne (means “can speak”)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-nada-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balle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“able to speak”</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if you want to make clear in the first instance clear to another person (may be to a person standing in front of you or who have asked you a question) that you don’t know Kannada very much.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because you have used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swalpa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little “you can”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28259239"/>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need some or one  help</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nanaghe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ondhu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“for me one”)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sahha-ya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“help”) (can also say this in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english</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word “help”)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“want” or “need”).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after the above, you can request one help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8552715"/>
                  </a:ext>
                </a:extLst>
              </a:tr>
            </a:tbl>
          </a:graphicData>
        </a:graphic>
      </p:graphicFrame>
      <p:graphicFrame>
        <p:nvGraphicFramePr>
          <p:cNvPr id="5" name="Table 4">
            <a:extLst>
              <a:ext uri="{FF2B5EF4-FFF2-40B4-BE49-F238E27FC236}">
                <a16:creationId xmlns:a16="http://schemas.microsoft.com/office/drawing/2014/main" id="{017D8895-D4A1-1ABC-FC5C-86A15D3233CA}"/>
              </a:ext>
            </a:extLst>
          </p:cNvPr>
          <p:cNvGraphicFramePr>
            <a:graphicFrameLocks noGrp="1"/>
          </p:cNvGraphicFramePr>
          <p:nvPr>
            <p:extLst>
              <p:ext uri="{D42A27DB-BD31-4B8C-83A1-F6EECF244321}">
                <p14:modId xmlns:p14="http://schemas.microsoft.com/office/powerpoint/2010/main" val="3904939212"/>
              </p:ext>
            </p:extLst>
          </p:nvPr>
        </p:nvGraphicFramePr>
        <p:xfrm>
          <a:off x="237970" y="458147"/>
          <a:ext cx="8630584" cy="2287778"/>
        </p:xfrm>
        <a:graphic>
          <a:graphicData uri="http://schemas.openxmlformats.org/drawingml/2006/table">
            <a:tbl>
              <a:tblPr firstRow="1" firstCol="1" bandRow="1"/>
              <a:tblGrid>
                <a:gridCol w="713513">
                  <a:extLst>
                    <a:ext uri="{9D8B030D-6E8A-4147-A177-3AD203B41FA5}">
                      <a16:colId xmlns:a16="http://schemas.microsoft.com/office/drawing/2014/main" val="3080437787"/>
                    </a:ext>
                  </a:extLst>
                </a:gridCol>
                <a:gridCol w="2326250">
                  <a:extLst>
                    <a:ext uri="{9D8B030D-6E8A-4147-A177-3AD203B41FA5}">
                      <a16:colId xmlns:a16="http://schemas.microsoft.com/office/drawing/2014/main" val="2024331843"/>
                    </a:ext>
                  </a:extLst>
                </a:gridCol>
                <a:gridCol w="3479601">
                  <a:extLst>
                    <a:ext uri="{9D8B030D-6E8A-4147-A177-3AD203B41FA5}">
                      <a16:colId xmlns:a16="http://schemas.microsoft.com/office/drawing/2014/main" val="2470031005"/>
                    </a:ext>
                  </a:extLst>
                </a:gridCol>
                <a:gridCol w="2111220">
                  <a:extLst>
                    <a:ext uri="{9D8B030D-6E8A-4147-A177-3AD203B41FA5}">
                      <a16:colId xmlns:a16="http://schemas.microsoft.com/office/drawing/2014/main" val="754235140"/>
                    </a:ext>
                  </a:extLst>
                </a:gridCol>
              </a:tblGrid>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are you doing ?</a:t>
                      </a:r>
                    </a:p>
                    <a:p>
                      <a:pPr marL="285750" marR="0" indent="-285750" algn="l">
                        <a:lnSpc>
                          <a:spcPct val="115000"/>
                        </a:lnSpc>
                        <a:spcAft>
                          <a:spcPts val="800"/>
                        </a:spcAft>
                        <a:buFont typeface="Arial" panose="020B0604020202020204" pitchFamily="34" charset="0"/>
                        <a:buChar char="•"/>
                      </a:pPr>
                      <a:endParaRPr lang="en-US" sz="11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do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job do you do?</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do you do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neehu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or you are”)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madu-thi-ra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“doing”)</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neehu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madu-tthi-ra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yanu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“work”) mad-</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utthi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neehu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madu-tthi-ra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(obviously refers to work or profession)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depends on circumstances – asking a profession, job or casually asking what are doing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asking a question like asking your future plan after some thing happened or you lost some thing. So, what next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32273956"/>
                  </a:ext>
                </a:extLst>
              </a:tr>
            </a:tbl>
          </a:graphicData>
        </a:graphic>
      </p:graphicFrame>
      <p:sp>
        <p:nvSpPr>
          <p:cNvPr id="2" name="TextBox 1">
            <a:extLst>
              <a:ext uri="{FF2B5EF4-FFF2-40B4-BE49-F238E27FC236}">
                <a16:creationId xmlns:a16="http://schemas.microsoft.com/office/drawing/2014/main" id="{798D5A9E-95D1-0F54-4E21-656DA05DE476}"/>
              </a:ext>
            </a:extLst>
          </p:cNvPr>
          <p:cNvSpPr txBox="1"/>
          <p:nvPr/>
        </p:nvSpPr>
        <p:spPr>
          <a:xfrm>
            <a:off x="4187521" y="5210427"/>
            <a:ext cx="1465466" cy="33855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fast</a:t>
            </a:r>
          </a:p>
          <a:p>
            <a:r>
              <a:rPr lang="en-US" sz="800" b="1" dirty="0">
                <a:latin typeface="Arial Narrow" panose="020B0606020202030204" pitchFamily="34" charset="0"/>
              </a:rPr>
              <a:t>But two sentences are separate </a:t>
            </a:r>
          </a:p>
        </p:txBody>
      </p:sp>
      <p:sp>
        <p:nvSpPr>
          <p:cNvPr id="7" name="TextBox 6">
            <a:extLst>
              <a:ext uri="{FF2B5EF4-FFF2-40B4-BE49-F238E27FC236}">
                <a16:creationId xmlns:a16="http://schemas.microsoft.com/office/drawing/2014/main" id="{EF13340A-692F-3578-4D7C-7C1405994C06}"/>
              </a:ext>
            </a:extLst>
          </p:cNvPr>
          <p:cNvSpPr txBox="1"/>
          <p:nvPr/>
        </p:nvSpPr>
        <p:spPr>
          <a:xfrm>
            <a:off x="1168842" y="4006778"/>
            <a:ext cx="1995777" cy="830997"/>
          </a:xfrm>
          <a:prstGeom prst="rect">
            <a:avLst/>
          </a:prstGeom>
          <a:noFill/>
          <a:ln>
            <a:solidFill>
              <a:srgbClr val="FF0000"/>
            </a:solidFill>
          </a:ln>
        </p:spPr>
        <p:txBody>
          <a:bodyPr wrap="square" rtlCol="0">
            <a:spAutoFit/>
          </a:bodyPr>
          <a:lstStyle/>
          <a:p>
            <a:r>
              <a:rPr lang="en-US" sz="1200" b="1" dirty="0">
                <a:solidFill>
                  <a:srgbClr val="FF0000"/>
                </a:solidFill>
              </a:rPr>
              <a:t>Read continuously &amp; two sentences are separate), (but, you can also tell two sentences at the same time </a:t>
            </a:r>
          </a:p>
        </p:txBody>
      </p:sp>
    </p:spTree>
    <p:extLst>
      <p:ext uri="{BB962C8B-B14F-4D97-AF65-F5344CB8AC3E}">
        <p14:creationId xmlns:p14="http://schemas.microsoft.com/office/powerpoint/2010/main" val="42274271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F83F454-D9A9-404B-FA17-69730495B58F}"/>
              </a:ext>
            </a:extLst>
          </p:cNvPr>
          <p:cNvGraphicFramePr>
            <a:graphicFrameLocks noGrp="1"/>
          </p:cNvGraphicFramePr>
          <p:nvPr>
            <p:extLst>
              <p:ext uri="{D42A27DB-BD31-4B8C-83A1-F6EECF244321}">
                <p14:modId xmlns:p14="http://schemas.microsoft.com/office/powerpoint/2010/main" val="1492304096"/>
              </p:ext>
            </p:extLst>
          </p:nvPr>
        </p:nvGraphicFramePr>
        <p:xfrm>
          <a:off x="55659" y="77522"/>
          <a:ext cx="8977024" cy="6702956"/>
        </p:xfrm>
        <a:graphic>
          <a:graphicData uri="http://schemas.openxmlformats.org/drawingml/2006/table">
            <a:tbl>
              <a:tblPr firstRow="1" firstCol="1" bandRow="1"/>
              <a:tblGrid>
                <a:gridCol w="700168">
                  <a:extLst>
                    <a:ext uri="{9D8B030D-6E8A-4147-A177-3AD203B41FA5}">
                      <a16:colId xmlns:a16="http://schemas.microsoft.com/office/drawing/2014/main" val="1908916195"/>
                    </a:ext>
                  </a:extLst>
                </a:gridCol>
                <a:gridCol w="2151356">
                  <a:extLst>
                    <a:ext uri="{9D8B030D-6E8A-4147-A177-3AD203B41FA5}">
                      <a16:colId xmlns:a16="http://schemas.microsoft.com/office/drawing/2014/main" val="1885810504"/>
                    </a:ext>
                  </a:extLst>
                </a:gridCol>
                <a:gridCol w="4018403">
                  <a:extLst>
                    <a:ext uri="{9D8B030D-6E8A-4147-A177-3AD203B41FA5}">
                      <a16:colId xmlns:a16="http://schemas.microsoft.com/office/drawing/2014/main" val="3762922159"/>
                    </a:ext>
                  </a:extLst>
                </a:gridCol>
                <a:gridCol w="2107097">
                  <a:extLst>
                    <a:ext uri="{9D8B030D-6E8A-4147-A177-3AD203B41FA5}">
                      <a16:colId xmlns:a16="http://schemas.microsoft.com/office/drawing/2014/main" val="2356815505"/>
                    </a:ext>
                  </a:extLst>
                </a:gridCol>
              </a:tblGrid>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13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know ?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know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Ni-ma-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means “for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know” or “do you aware”)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like this “do you know” any one can ask this referring to anything, any item including Kannada language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85732411"/>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don’t know</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don’t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15000"/>
                        </a:lnSpc>
                        <a:spcAft>
                          <a:spcPts val="80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indent="0" algn="l">
                        <a:lnSpc>
                          <a:spcPct val="115000"/>
                        </a:lnSpc>
                        <a:spcAft>
                          <a:spcPts val="80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“for me”) 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“don’t know”)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reply like this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61496517"/>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yes, I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know or I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yes “I know”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74223873"/>
                  </a:ext>
                </a:extLst>
              </a:tr>
              <a:tr h="0">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know?</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are you aware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here, do you know where is X (restaurant or theatre or building?)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you”or</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ninaghe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“singular for you“) go-</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tthha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know” ?) </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(“for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(“know” ?, post-fixed to -X (restaurant), -X (theatre), -X (Office)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yelli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(“where is present”). </a:t>
                      </a:r>
                    </a:p>
                    <a:p>
                      <a:pPr marL="0" marR="0" algn="l">
                        <a:lnSpc>
                          <a:spcPct val="115000"/>
                        </a:lnSpc>
                        <a:spcAft>
                          <a:spcPts val="800"/>
                        </a:spcAft>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want to ask location or existence of a place or some item ? OR somebody may ask you as they are strangers.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991340"/>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what is your name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ni-mma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“yours”)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hesaru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“name”)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henu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any body can ask your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6931950"/>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much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much is that ?</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must is this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much money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“how much”) aah-</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aadhu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“that is”)</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iidhu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“this is”)?</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dhuddu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hhana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“money”?)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“price”?)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00000"/>
                        </a:lnSpc>
                        <a:spcAft>
                          <a:spcPts val="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are asking </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rate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price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age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fare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quantity etc.</a:t>
                      </a:r>
                    </a:p>
                    <a:p>
                      <a:pPr marL="285750" marR="0" indent="-285750" algn="l">
                        <a:lnSpc>
                          <a:spcPct val="100000"/>
                        </a:lnSpc>
                        <a:spcAft>
                          <a:spcPts val="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bele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 price / cost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49564961"/>
                  </a:ext>
                </a:extLst>
              </a:tr>
              <a:tr h="240486">
                <a:tc>
                  <a:txBody>
                    <a:bodyPr/>
                    <a:lstStyle/>
                    <a:p>
                      <a:pPr marL="0" marR="0" algn="ctr">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19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or to where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Some auto driver or bus driver or friend or stranger can ask you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9953503"/>
                  </a:ext>
                </a:extLst>
              </a:tr>
              <a:tr h="240486">
                <a:tc>
                  <a:txBody>
                    <a:bodyPr/>
                    <a:lstStyle/>
                    <a:p>
                      <a:pPr marL="0" marR="0" algn="ctr">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where do you want to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nivu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duddu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“to where”)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hoga-beku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“want to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285750" marR="0" indent="-285750" algn="ctr">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96658900"/>
                  </a:ext>
                </a:extLst>
              </a:tr>
            </a:tbl>
          </a:graphicData>
        </a:graphic>
      </p:graphicFrame>
      <p:sp>
        <p:nvSpPr>
          <p:cNvPr id="2" name="TextBox 1">
            <a:extLst>
              <a:ext uri="{FF2B5EF4-FFF2-40B4-BE49-F238E27FC236}">
                <a16:creationId xmlns:a16="http://schemas.microsoft.com/office/drawing/2014/main" id="{7562ACDF-847F-664C-553A-AF025C8A74C8}"/>
              </a:ext>
            </a:extLst>
          </p:cNvPr>
          <p:cNvSpPr txBox="1"/>
          <p:nvPr/>
        </p:nvSpPr>
        <p:spPr>
          <a:xfrm>
            <a:off x="4572000" y="3956874"/>
            <a:ext cx="1103187"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fast </a:t>
            </a:r>
          </a:p>
        </p:txBody>
      </p:sp>
      <p:sp>
        <p:nvSpPr>
          <p:cNvPr id="3" name="TextBox 2">
            <a:extLst>
              <a:ext uri="{FF2B5EF4-FFF2-40B4-BE49-F238E27FC236}">
                <a16:creationId xmlns:a16="http://schemas.microsoft.com/office/drawing/2014/main" id="{60D5C342-85DE-B076-8273-2D641EC2F95E}"/>
              </a:ext>
            </a:extLst>
          </p:cNvPr>
          <p:cNvSpPr txBox="1"/>
          <p:nvPr/>
        </p:nvSpPr>
        <p:spPr>
          <a:xfrm>
            <a:off x="5741481" y="3258770"/>
            <a:ext cx="1050288"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all continuously </a:t>
            </a:r>
          </a:p>
        </p:txBody>
      </p:sp>
      <p:sp>
        <p:nvSpPr>
          <p:cNvPr id="5" name="TextBox 4">
            <a:extLst>
              <a:ext uri="{FF2B5EF4-FFF2-40B4-BE49-F238E27FC236}">
                <a16:creationId xmlns:a16="http://schemas.microsoft.com/office/drawing/2014/main" id="{B8308D25-270B-7203-6866-F979ABD3980B}"/>
              </a:ext>
            </a:extLst>
          </p:cNvPr>
          <p:cNvSpPr txBox="1"/>
          <p:nvPr/>
        </p:nvSpPr>
        <p:spPr>
          <a:xfrm>
            <a:off x="5104127" y="4816919"/>
            <a:ext cx="1103187" cy="178053"/>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fast </a:t>
            </a:r>
          </a:p>
        </p:txBody>
      </p:sp>
      <p:sp>
        <p:nvSpPr>
          <p:cNvPr id="6" name="TextBox 5">
            <a:extLst>
              <a:ext uri="{FF2B5EF4-FFF2-40B4-BE49-F238E27FC236}">
                <a16:creationId xmlns:a16="http://schemas.microsoft.com/office/drawing/2014/main" id="{31589621-E732-6B19-22FF-378937CA1A67}"/>
              </a:ext>
            </a:extLst>
          </p:cNvPr>
          <p:cNvSpPr txBox="1"/>
          <p:nvPr/>
        </p:nvSpPr>
        <p:spPr>
          <a:xfrm>
            <a:off x="5367426" y="5131746"/>
            <a:ext cx="1103187"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fast </a:t>
            </a:r>
          </a:p>
        </p:txBody>
      </p:sp>
      <p:sp>
        <p:nvSpPr>
          <p:cNvPr id="7" name="TextBox 6">
            <a:extLst>
              <a:ext uri="{FF2B5EF4-FFF2-40B4-BE49-F238E27FC236}">
                <a16:creationId xmlns:a16="http://schemas.microsoft.com/office/drawing/2014/main" id="{830D9DEA-8B8D-FD00-6C0F-6FAB8BAC6F9D}"/>
              </a:ext>
            </a:extLst>
          </p:cNvPr>
          <p:cNvSpPr txBox="1"/>
          <p:nvPr/>
        </p:nvSpPr>
        <p:spPr>
          <a:xfrm>
            <a:off x="5299958" y="6562656"/>
            <a:ext cx="1103187" cy="178053"/>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fast </a:t>
            </a:r>
          </a:p>
        </p:txBody>
      </p:sp>
    </p:spTree>
    <p:extLst>
      <p:ext uri="{BB962C8B-B14F-4D97-AF65-F5344CB8AC3E}">
        <p14:creationId xmlns:p14="http://schemas.microsoft.com/office/powerpoint/2010/main" val="2341780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5C0F9AE-3D9A-EDBD-3357-96E829BAF073}"/>
              </a:ext>
            </a:extLst>
          </p:cNvPr>
          <p:cNvSpPr txBox="1"/>
          <p:nvPr/>
        </p:nvSpPr>
        <p:spPr>
          <a:xfrm>
            <a:off x="2751151" y="2782669"/>
            <a:ext cx="3239990" cy="707886"/>
          </a:xfrm>
          <a:prstGeom prst="rect">
            <a:avLst/>
          </a:prstGeom>
          <a:noFill/>
        </p:spPr>
        <p:txBody>
          <a:bodyPr wrap="none" rtlCol="0">
            <a:spAutoFit/>
          </a:bodyPr>
          <a:lstStyle/>
          <a:p>
            <a:r>
              <a:rPr lang="en-US" sz="4000" dirty="0">
                <a:solidFill>
                  <a:srgbClr val="FF0000"/>
                </a:solidFill>
                <a:latin typeface="Monotype Corsiva" panose="03010101010201010101" pitchFamily="66" charset="0"/>
              </a:rPr>
              <a:t>Additional pages</a:t>
            </a:r>
          </a:p>
        </p:txBody>
      </p:sp>
    </p:spTree>
    <p:extLst>
      <p:ext uri="{BB962C8B-B14F-4D97-AF65-F5344CB8AC3E}">
        <p14:creationId xmlns:p14="http://schemas.microsoft.com/office/powerpoint/2010/main" val="65134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3C82554-51E5-6FB3-2048-7897A5E17456}"/>
              </a:ext>
            </a:extLst>
          </p:cNvPr>
          <p:cNvGraphicFramePr>
            <a:graphicFrameLocks noGrp="1"/>
          </p:cNvGraphicFramePr>
          <p:nvPr>
            <p:extLst>
              <p:ext uri="{D42A27DB-BD31-4B8C-83A1-F6EECF244321}">
                <p14:modId xmlns:p14="http://schemas.microsoft.com/office/powerpoint/2010/main" val="3939564944"/>
              </p:ext>
            </p:extLst>
          </p:nvPr>
        </p:nvGraphicFramePr>
        <p:xfrm>
          <a:off x="130837" y="76584"/>
          <a:ext cx="8882325" cy="6689976"/>
        </p:xfrm>
        <a:graphic>
          <a:graphicData uri="http://schemas.openxmlformats.org/drawingml/2006/table">
            <a:tbl>
              <a:tblPr firstRow="1" firstCol="1" bandRow="1"/>
              <a:tblGrid>
                <a:gridCol w="734325">
                  <a:extLst>
                    <a:ext uri="{9D8B030D-6E8A-4147-A177-3AD203B41FA5}">
                      <a16:colId xmlns:a16="http://schemas.microsoft.com/office/drawing/2014/main" val="86043034"/>
                    </a:ext>
                  </a:extLst>
                </a:gridCol>
                <a:gridCol w="2394104">
                  <a:extLst>
                    <a:ext uri="{9D8B030D-6E8A-4147-A177-3AD203B41FA5}">
                      <a16:colId xmlns:a16="http://schemas.microsoft.com/office/drawing/2014/main" val="2033301212"/>
                    </a:ext>
                  </a:extLst>
                </a:gridCol>
                <a:gridCol w="3316248">
                  <a:extLst>
                    <a:ext uri="{9D8B030D-6E8A-4147-A177-3AD203B41FA5}">
                      <a16:colId xmlns:a16="http://schemas.microsoft.com/office/drawing/2014/main" val="3682632281"/>
                    </a:ext>
                  </a:extLst>
                </a:gridCol>
                <a:gridCol w="2437648">
                  <a:extLst>
                    <a:ext uri="{9D8B030D-6E8A-4147-A177-3AD203B41FA5}">
                      <a16:colId xmlns:a16="http://schemas.microsoft.com/office/drawing/2014/main" val="4108598886"/>
                    </a:ext>
                  </a:extLst>
                </a:gridCol>
              </a:tblGrid>
              <a:tr h="116005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majestic (a bus-stop in Bengaluru) (place name asking auto drive or any body to go) (add your place name)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majestic-</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0" algn="l">
                        <a:lnSpc>
                          <a:spcPct val="100000"/>
                        </a:lnSpc>
                        <a:spcAft>
                          <a:spcPts val="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then you can add</a:t>
                      </a:r>
                    </a:p>
                    <a:p>
                      <a:pPr marL="0" marR="0" indent="0" algn="l">
                        <a:lnSpc>
                          <a:spcPct val="100000"/>
                        </a:lnSpc>
                        <a:spcAft>
                          <a:spcPts val="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“how much money” =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duddu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you can also use the word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fare”)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2070738"/>
                  </a:ext>
                </a:extLst>
              </a:tr>
              <a:tr h="72514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where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elli-ghe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marL="0" marR="0" indent="0" algn="l">
                        <a:lnSpc>
                          <a:spcPct val="100000"/>
                        </a:lnSpc>
                        <a:spcAft>
                          <a:spcPts val="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ask to some one when that person asks you</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accompany you</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To come (you don’t know where your friend is calling you to accompany him or her) </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Auto driver asks you when you ask driver “auto is free or “is this auto is free”</a:t>
                      </a: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(this word can be used to any one or any one to you depending on context including auto-driver when he see’s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9928343"/>
                  </a:ext>
                </a:extLst>
              </a:tr>
              <a:tr h="235660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want to go</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 want to go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hoga-beku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hoga-eku</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indent="0" algn="l">
                        <a:lnSpc>
                          <a:spcPct val="115000"/>
                        </a:lnSpc>
                        <a:spcAft>
                          <a:spcPts val="800"/>
                        </a:spcAft>
                        <a:buFont typeface="Arial" panose="020B0604020202020204" pitchFamily="34" charset="0"/>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“me or for me”</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916907909"/>
                  </a:ext>
                </a:extLst>
              </a:tr>
              <a:tr h="1116034">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distance or how far </a:t>
                      </a:r>
                    </a:p>
                    <a:p>
                      <a:pPr marL="285750" marR="0" indent="-285750" algn="l">
                        <a:lnSpc>
                          <a:spcPct val="115000"/>
                        </a:lnSpc>
                        <a:spcAft>
                          <a:spcPts val="800"/>
                        </a:spcAft>
                        <a:buFont typeface="Arial" panose="020B0604020202020204" pitchFamily="34" charset="0"/>
                        <a:buChar char="•"/>
                      </a:pPr>
                      <a:endParaRPr lang="en-US" sz="8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from here</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esh-tu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“how much”)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“far”)</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Illi-</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inda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“from here”)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ask taxi or cab driver or friend to know distance to that place (a place of your interest)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62375335"/>
                  </a:ext>
                </a:extLst>
              </a:tr>
              <a:tr h="112585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new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city, language, </a:t>
                      </a: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for me</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hosa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“new”)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city, bhasha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bhashe</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(for me)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90339663"/>
                  </a:ext>
                </a:extLst>
              </a:tr>
            </a:tbl>
          </a:graphicData>
        </a:graphic>
      </p:graphicFrame>
      <p:sp>
        <p:nvSpPr>
          <p:cNvPr id="2" name="TextBox 1">
            <a:extLst>
              <a:ext uri="{FF2B5EF4-FFF2-40B4-BE49-F238E27FC236}">
                <a16:creationId xmlns:a16="http://schemas.microsoft.com/office/drawing/2014/main" id="{B66D3BB8-539B-E8E0-DA66-93EAFEECDA2E}"/>
              </a:ext>
            </a:extLst>
          </p:cNvPr>
          <p:cNvSpPr txBox="1"/>
          <p:nvPr/>
        </p:nvSpPr>
        <p:spPr>
          <a:xfrm>
            <a:off x="3252465" y="608862"/>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3" name="TextBox 2">
            <a:extLst>
              <a:ext uri="{FF2B5EF4-FFF2-40B4-BE49-F238E27FC236}">
                <a16:creationId xmlns:a16="http://schemas.microsoft.com/office/drawing/2014/main" id="{52D0DB82-1069-258D-8BAE-751AFB315FBA}"/>
              </a:ext>
            </a:extLst>
          </p:cNvPr>
          <p:cNvSpPr txBox="1"/>
          <p:nvPr/>
        </p:nvSpPr>
        <p:spPr>
          <a:xfrm>
            <a:off x="3338385" y="1656652"/>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5" name="TextBox 4">
            <a:extLst>
              <a:ext uri="{FF2B5EF4-FFF2-40B4-BE49-F238E27FC236}">
                <a16:creationId xmlns:a16="http://schemas.microsoft.com/office/drawing/2014/main" id="{38849853-CEBA-62F1-C67F-AF813F75F965}"/>
              </a:ext>
            </a:extLst>
          </p:cNvPr>
          <p:cNvSpPr txBox="1"/>
          <p:nvPr/>
        </p:nvSpPr>
        <p:spPr>
          <a:xfrm>
            <a:off x="5469267" y="4984858"/>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8" name="Right Brace 7">
            <a:extLst>
              <a:ext uri="{FF2B5EF4-FFF2-40B4-BE49-F238E27FC236}">
                <a16:creationId xmlns:a16="http://schemas.microsoft.com/office/drawing/2014/main" id="{06279FF3-54C1-C0D3-6D4C-F1DAAC1C0F4C}"/>
              </a:ext>
            </a:extLst>
          </p:cNvPr>
          <p:cNvSpPr/>
          <p:nvPr/>
        </p:nvSpPr>
        <p:spPr>
          <a:xfrm>
            <a:off x="5254521" y="4809787"/>
            <a:ext cx="197370" cy="565585"/>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
        <p:nvSpPr>
          <p:cNvPr id="9" name="Right Brace 8">
            <a:extLst>
              <a:ext uri="{FF2B5EF4-FFF2-40B4-BE49-F238E27FC236}">
                <a16:creationId xmlns:a16="http://schemas.microsoft.com/office/drawing/2014/main" id="{3E9A091F-366F-F6E7-38A0-746B8BD6DA75}"/>
              </a:ext>
            </a:extLst>
          </p:cNvPr>
          <p:cNvSpPr/>
          <p:nvPr/>
        </p:nvSpPr>
        <p:spPr>
          <a:xfrm>
            <a:off x="4882101" y="5745825"/>
            <a:ext cx="219861" cy="901465"/>
          </a:xfrm>
          <a:prstGeom prst="rightBrace">
            <a:avLst/>
          </a:prstGeom>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b="1" dirty="0"/>
          </a:p>
        </p:txBody>
      </p:sp>
      <p:sp>
        <p:nvSpPr>
          <p:cNvPr id="10" name="TextBox 9">
            <a:extLst>
              <a:ext uri="{FF2B5EF4-FFF2-40B4-BE49-F238E27FC236}">
                <a16:creationId xmlns:a16="http://schemas.microsoft.com/office/drawing/2014/main" id="{4617BB71-8D60-520C-F62B-D0295C59FCF2}"/>
              </a:ext>
            </a:extLst>
          </p:cNvPr>
          <p:cNvSpPr txBox="1"/>
          <p:nvPr/>
        </p:nvSpPr>
        <p:spPr>
          <a:xfrm>
            <a:off x="5101962" y="5745825"/>
            <a:ext cx="999036" cy="33855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Combine and read continuously </a:t>
            </a:r>
          </a:p>
        </p:txBody>
      </p:sp>
      <p:sp>
        <p:nvSpPr>
          <p:cNvPr id="6" name="TextBox 5">
            <a:extLst>
              <a:ext uri="{FF2B5EF4-FFF2-40B4-BE49-F238E27FC236}">
                <a16:creationId xmlns:a16="http://schemas.microsoft.com/office/drawing/2014/main" id="{EC11FCAE-6B02-8984-E451-E14A4C8C795E}"/>
              </a:ext>
            </a:extLst>
          </p:cNvPr>
          <p:cNvSpPr txBox="1"/>
          <p:nvPr/>
        </p:nvSpPr>
        <p:spPr>
          <a:xfrm>
            <a:off x="5038448" y="2421343"/>
            <a:ext cx="931665" cy="215444"/>
          </a:xfrm>
          <a:prstGeom prst="rect">
            <a:avLst/>
          </a:prstGeom>
          <a:noFill/>
          <a:ln w="19050">
            <a:solidFill>
              <a:srgbClr val="FF0000"/>
            </a:solidFill>
          </a:ln>
        </p:spPr>
        <p:txBody>
          <a:bodyPr wrap="none" rtlCol="0">
            <a:spAutoFit/>
          </a:bodyPr>
          <a:lstStyle/>
          <a:p>
            <a:r>
              <a:rPr lang="en-US" sz="800" b="1" dirty="0">
                <a:latin typeface="Arial Narrow" panose="020B0606020202030204" pitchFamily="34" charset="0"/>
              </a:rPr>
              <a:t>read continuously </a:t>
            </a:r>
          </a:p>
        </p:txBody>
      </p:sp>
      <p:sp>
        <p:nvSpPr>
          <p:cNvPr id="7" name="TextBox 6">
            <a:extLst>
              <a:ext uri="{FF2B5EF4-FFF2-40B4-BE49-F238E27FC236}">
                <a16:creationId xmlns:a16="http://schemas.microsoft.com/office/drawing/2014/main" id="{617D3DA8-7C61-D2A7-91E0-7431B96D26E6}"/>
              </a:ext>
            </a:extLst>
          </p:cNvPr>
          <p:cNvSpPr txBox="1"/>
          <p:nvPr/>
        </p:nvSpPr>
        <p:spPr>
          <a:xfrm>
            <a:off x="3718297" y="3058910"/>
            <a:ext cx="1969286" cy="523220"/>
          </a:xfrm>
          <a:prstGeom prst="rect">
            <a:avLst/>
          </a:prstGeom>
          <a:noFill/>
          <a:ln w="12700">
            <a:solidFill>
              <a:srgbClr val="FF0000"/>
            </a:solidFill>
          </a:ln>
        </p:spPr>
        <p:txBody>
          <a:bodyPr wrap="square" rtlCol="0">
            <a:spAutoFit/>
          </a:bodyPr>
          <a:lstStyle/>
          <a:p>
            <a:r>
              <a:rPr lang="en-US" sz="1400" b="1" dirty="0">
                <a:solidFill>
                  <a:srgbClr val="FF0000"/>
                </a:solidFill>
              </a:rPr>
              <a:t>(</a:t>
            </a:r>
            <a:r>
              <a:rPr lang="en-US" sz="1400" b="1" dirty="0" err="1">
                <a:solidFill>
                  <a:srgbClr val="FF0000"/>
                </a:solidFill>
              </a:rPr>
              <a:t>hoga</a:t>
            </a:r>
            <a:r>
              <a:rPr lang="en-US" sz="1400" b="1" dirty="0">
                <a:solidFill>
                  <a:srgbClr val="FF0000"/>
                </a:solidFill>
              </a:rPr>
              <a:t> means “to go”, </a:t>
            </a:r>
            <a:r>
              <a:rPr lang="en-US" sz="1400" b="1" dirty="0" err="1">
                <a:solidFill>
                  <a:srgbClr val="FF0000"/>
                </a:solidFill>
              </a:rPr>
              <a:t>beku</a:t>
            </a:r>
            <a:r>
              <a:rPr lang="en-US" sz="1400" b="1" dirty="0">
                <a:solidFill>
                  <a:srgbClr val="FF0000"/>
                </a:solidFill>
              </a:rPr>
              <a:t> means “want to “</a:t>
            </a:r>
          </a:p>
        </p:txBody>
      </p:sp>
    </p:spTree>
    <p:extLst>
      <p:ext uri="{BB962C8B-B14F-4D97-AF65-F5344CB8AC3E}">
        <p14:creationId xmlns:p14="http://schemas.microsoft.com/office/powerpoint/2010/main" val="2755625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CFDAEA8-DE62-EB5A-D17F-6B7F8BCFB021}"/>
              </a:ext>
            </a:extLst>
          </p:cNvPr>
          <p:cNvGraphicFramePr>
            <a:graphicFrameLocks noGrp="1"/>
          </p:cNvGraphicFramePr>
          <p:nvPr>
            <p:extLst>
              <p:ext uri="{D42A27DB-BD31-4B8C-83A1-F6EECF244321}">
                <p14:modId xmlns:p14="http://schemas.microsoft.com/office/powerpoint/2010/main" val="1440208622"/>
              </p:ext>
            </p:extLst>
          </p:nvPr>
        </p:nvGraphicFramePr>
        <p:xfrm>
          <a:off x="43732" y="35089"/>
          <a:ext cx="9056535" cy="6839115"/>
        </p:xfrm>
        <a:graphic>
          <a:graphicData uri="http://schemas.openxmlformats.org/drawingml/2006/table">
            <a:tbl>
              <a:tblPr firstRow="1" firstCol="1" bandRow="1"/>
              <a:tblGrid>
                <a:gridCol w="630284">
                  <a:extLst>
                    <a:ext uri="{9D8B030D-6E8A-4147-A177-3AD203B41FA5}">
                      <a16:colId xmlns:a16="http://schemas.microsoft.com/office/drawing/2014/main" val="3653773028"/>
                    </a:ext>
                  </a:extLst>
                </a:gridCol>
                <a:gridCol w="1711375">
                  <a:extLst>
                    <a:ext uri="{9D8B030D-6E8A-4147-A177-3AD203B41FA5}">
                      <a16:colId xmlns:a16="http://schemas.microsoft.com/office/drawing/2014/main" val="1008130037"/>
                    </a:ext>
                  </a:extLst>
                </a:gridCol>
                <a:gridCol w="3729162">
                  <a:extLst>
                    <a:ext uri="{9D8B030D-6E8A-4147-A177-3AD203B41FA5}">
                      <a16:colId xmlns:a16="http://schemas.microsoft.com/office/drawing/2014/main" val="1893786081"/>
                    </a:ext>
                  </a:extLst>
                </a:gridCol>
                <a:gridCol w="2985714">
                  <a:extLst>
                    <a:ext uri="{9D8B030D-6E8A-4147-A177-3AD203B41FA5}">
                      <a16:colId xmlns:a16="http://schemas.microsoft.com/office/drawing/2014/main" val="1421554149"/>
                    </a:ext>
                  </a:extLst>
                </a:gridCol>
              </a:tblGrid>
              <a:tr h="79885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know</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nina-ghe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(singular)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(pleural)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gottha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(meanings of both words have already explained previously)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when you are asking some one an address/road/some thing about OR some one can also ask you like this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04042640"/>
                  </a:ext>
                </a:extLst>
              </a:tr>
              <a:tr h="117999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please can you tell me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address of this road or building or address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please,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vilha-sa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“address”)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ye</a:t>
                      </a:r>
                      <a:r>
                        <a:rPr lang="en-US" sz="1400" b="1" u="sng" kern="100" dirty="0" err="1">
                          <a:effectLst/>
                          <a:latin typeface="Arial Narrow" panose="020B0606020202030204" pitchFamily="34" charset="0"/>
                          <a:ea typeface="Calibri" panose="020F0502020204030204" pitchFamily="34" charset="0"/>
                          <a:cs typeface="Times New Roman" panose="02020603050405020304" pitchFamily="18" charset="0"/>
                        </a:rPr>
                        <a:t>lhu</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thira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“can tell”) nana-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“to me”)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u="sng" kern="1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Caution: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pronounce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lhu</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press-hard. Simple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elu-thira</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is very bad word (DON’T USE THIS WORD)</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some common English words in between in many places (of building or road or office or shop etc. – you can use directly these English words)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93974939"/>
                  </a:ext>
                </a:extLst>
              </a:tr>
              <a:tr h="376109">
                <a:tc rowSpan="3">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road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rasthe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bidhi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road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dhari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asking for a road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the word “Road” English word as everyone understand them</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3464636"/>
                  </a:ext>
                </a:extLst>
              </a:tr>
              <a:tr h="218683">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this road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ee road OR ee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bidhi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ee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dhari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3558709593"/>
                  </a:ext>
                </a:extLst>
              </a:tr>
              <a:tr h="459010">
                <a:tc vMerge="1">
                  <a:txBody>
                    <a:bodyPr/>
                    <a:lstStyle/>
                    <a:p>
                      <a:endParaRPr lang="en-US"/>
                    </a:p>
                  </a:txBody>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where is this road?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ee (means “this”) road OR ee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bidhi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ee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dhari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address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elli-dhe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“where is?”)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endParaRPr lang="en-US"/>
                    </a:p>
                  </a:txBody>
                  <a:tcPr/>
                </a:tc>
                <a:extLst>
                  <a:ext uri="{0D108BD9-81ED-4DB2-BD59-A6C34878D82A}">
                    <a16:rowId xmlns:a16="http://schemas.microsoft.com/office/drawing/2014/main" val="298681645"/>
                  </a:ext>
                </a:extLst>
              </a:tr>
              <a:tr h="22179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29</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address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address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vilha-sa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asking an address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1523148"/>
                  </a:ext>
                </a:extLst>
              </a:tr>
              <a:tr h="22179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30</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office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office or kacheri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asking for office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1447991"/>
                  </a:ext>
                </a:extLst>
              </a:tr>
              <a:tr h="221799">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31</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shop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shop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angadi</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asking for shop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2477643"/>
                  </a:ext>
                </a:extLst>
              </a:tr>
              <a:tr h="699798">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32</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00000"/>
                        </a:lnSpc>
                        <a:spcAft>
                          <a:spcPts val="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coffee shop / tea shop /</a:t>
                      </a:r>
                    </a:p>
                    <a:p>
                      <a:pPr marL="0" marR="0" algn="l">
                        <a:lnSpc>
                          <a:spcPct val="100000"/>
                        </a:lnSpc>
                        <a:spcAft>
                          <a:spcPts val="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restaurant / college / building</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coffee shop or tea shop</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while asking for coffee / tea / restaurant / college / building. You can also use English words</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7942670"/>
                  </a:ext>
                </a:extLst>
              </a:tr>
              <a:tr h="699337">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33</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did you finish lunch?</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oota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huta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both “lunch or dinner”)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aahi-tha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“finished?”)</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answer telling using –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aaudhu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“yes”)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mugithu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“completed”). You can use “yes” also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0091214"/>
                  </a:ext>
                </a:extLst>
              </a:tr>
              <a:tr h="1453872">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34</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do you like?</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ddid</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you like that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“for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istana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(like ?) (next add name of “film”, “city”, “shop”, “item” etc.</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nima-ghe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(for you or you)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ista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vahi</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-the (liked it) </a:t>
                      </a:r>
                      <a:r>
                        <a:rPr lang="en-US" sz="18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p>
                    <a:p>
                      <a:pPr marL="0" marR="0" algn="l">
                        <a:lnSpc>
                          <a:spcPct val="115000"/>
                        </a:lnSpc>
                        <a:spcAft>
                          <a:spcPts val="800"/>
                        </a:spcAft>
                        <a:buNone/>
                      </a:pPr>
                      <a:r>
                        <a:rPr lang="en-US" sz="13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300" b="1" kern="100" dirty="0">
                          <a:effectLst/>
                          <a:latin typeface="Arial Narrow" panose="020B0606020202030204" pitchFamily="34" charset="0"/>
                          <a:ea typeface="Calibri" panose="020F0502020204030204" pitchFamily="34" charset="0"/>
                          <a:cs typeface="Times New Roman" panose="02020603050405020304" pitchFamily="18" charset="0"/>
                        </a:rPr>
                        <a:t>at the end you can add “sir”, “madam”, “friend”, “specific name of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In a questioning tone / manner, you can question or ask politely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66177572"/>
                  </a:ext>
                </a:extLst>
              </a:tr>
            </a:tbl>
          </a:graphicData>
        </a:graphic>
      </p:graphicFrame>
      <p:sp>
        <p:nvSpPr>
          <p:cNvPr id="2" name="TextBox 1">
            <a:extLst>
              <a:ext uri="{FF2B5EF4-FFF2-40B4-BE49-F238E27FC236}">
                <a16:creationId xmlns:a16="http://schemas.microsoft.com/office/drawing/2014/main" id="{A237038C-395C-E085-AE43-5CF7C431A6D9}"/>
              </a:ext>
            </a:extLst>
          </p:cNvPr>
          <p:cNvSpPr txBox="1"/>
          <p:nvPr/>
        </p:nvSpPr>
        <p:spPr>
          <a:xfrm>
            <a:off x="3865364" y="5881334"/>
            <a:ext cx="929274"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read continuously </a:t>
            </a:r>
          </a:p>
        </p:txBody>
      </p:sp>
      <p:sp>
        <p:nvSpPr>
          <p:cNvPr id="3" name="TextBox 2">
            <a:extLst>
              <a:ext uri="{FF2B5EF4-FFF2-40B4-BE49-F238E27FC236}">
                <a16:creationId xmlns:a16="http://schemas.microsoft.com/office/drawing/2014/main" id="{CC65D5AD-45EB-6BBD-C017-0FCBC3D82394}"/>
              </a:ext>
            </a:extLst>
          </p:cNvPr>
          <p:cNvSpPr txBox="1"/>
          <p:nvPr/>
        </p:nvSpPr>
        <p:spPr>
          <a:xfrm>
            <a:off x="3726895" y="1420315"/>
            <a:ext cx="1520965" cy="215444"/>
          </a:xfrm>
          <a:prstGeom prst="rect">
            <a:avLst/>
          </a:prstGeom>
          <a:noFill/>
          <a:ln w="19050">
            <a:solidFill>
              <a:srgbClr val="FF0000"/>
            </a:solidFill>
          </a:ln>
        </p:spPr>
        <p:txBody>
          <a:bodyPr wrap="square" rtlCol="0">
            <a:spAutoFit/>
          </a:bodyPr>
          <a:lstStyle/>
          <a:p>
            <a:r>
              <a:rPr lang="en-US" sz="800" b="1" dirty="0">
                <a:latin typeface="Arial Narrow" panose="020B0606020202030204" pitchFamily="34" charset="0"/>
              </a:rPr>
              <a:t>Combine and read continuously </a:t>
            </a:r>
          </a:p>
        </p:txBody>
      </p:sp>
    </p:spTree>
    <p:extLst>
      <p:ext uri="{BB962C8B-B14F-4D97-AF65-F5344CB8AC3E}">
        <p14:creationId xmlns:p14="http://schemas.microsoft.com/office/powerpoint/2010/main" val="36004174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619540EC-8406-ACDE-714B-7D9A9EC1F97C}"/>
              </a:ext>
            </a:extLst>
          </p:cNvPr>
          <p:cNvGraphicFramePr>
            <a:graphicFrameLocks noGrp="1"/>
          </p:cNvGraphicFramePr>
          <p:nvPr>
            <p:extLst>
              <p:ext uri="{D42A27DB-BD31-4B8C-83A1-F6EECF244321}">
                <p14:modId xmlns:p14="http://schemas.microsoft.com/office/powerpoint/2010/main" val="548292479"/>
              </p:ext>
            </p:extLst>
          </p:nvPr>
        </p:nvGraphicFramePr>
        <p:xfrm>
          <a:off x="101185" y="81232"/>
          <a:ext cx="8713031" cy="6497320"/>
        </p:xfrm>
        <a:graphic>
          <a:graphicData uri="http://schemas.openxmlformats.org/drawingml/2006/table">
            <a:tbl>
              <a:tblPr firstRow="1" firstCol="1" bandRow="1"/>
              <a:tblGrid>
                <a:gridCol w="586995">
                  <a:extLst>
                    <a:ext uri="{9D8B030D-6E8A-4147-A177-3AD203B41FA5}">
                      <a16:colId xmlns:a16="http://schemas.microsoft.com/office/drawing/2014/main" val="86043034"/>
                    </a:ext>
                  </a:extLst>
                </a:gridCol>
                <a:gridCol w="2008682">
                  <a:extLst>
                    <a:ext uri="{9D8B030D-6E8A-4147-A177-3AD203B41FA5}">
                      <a16:colId xmlns:a16="http://schemas.microsoft.com/office/drawing/2014/main" val="2033301212"/>
                    </a:ext>
                  </a:extLst>
                </a:gridCol>
                <a:gridCol w="2161385">
                  <a:extLst>
                    <a:ext uri="{9D8B030D-6E8A-4147-A177-3AD203B41FA5}">
                      <a16:colId xmlns:a16="http://schemas.microsoft.com/office/drawing/2014/main" val="3682632281"/>
                    </a:ext>
                  </a:extLst>
                </a:gridCol>
                <a:gridCol w="1924216">
                  <a:extLst>
                    <a:ext uri="{9D8B030D-6E8A-4147-A177-3AD203B41FA5}">
                      <a16:colId xmlns:a16="http://schemas.microsoft.com/office/drawing/2014/main" val="4180871451"/>
                    </a:ext>
                  </a:extLst>
                </a:gridCol>
                <a:gridCol w="2031753">
                  <a:extLst>
                    <a:ext uri="{9D8B030D-6E8A-4147-A177-3AD203B41FA5}">
                      <a16:colId xmlns:a16="http://schemas.microsoft.com/office/drawing/2014/main" val="4108598886"/>
                    </a:ext>
                  </a:extLst>
                </a:gridCol>
              </a:tblGrid>
              <a:tr h="31909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35</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If you ask some one like this, they may reply like this or when some one asks you, you reply like this </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good, good (twice)</a:t>
                      </a: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hau-</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(meaning yes)</a:t>
                      </a: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for “no” (say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no, no</a:t>
                      </a: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solidFill>
                            <a:srgbClr val="C00000"/>
                          </a:solidFill>
                          <a:effectLst/>
                          <a:latin typeface="Arial Narrow" panose="020B0606020202030204" pitchFamily="34" charset="0"/>
                          <a:ea typeface="Calibri" panose="020F0502020204030204" pitchFamily="34" charset="0"/>
                          <a:cs typeface="Times New Roman" panose="02020603050405020304" pitchFamily="18" charset="0"/>
                        </a:rPr>
                        <a:t>this may apply for asking “did you like” for any other thing. Answer is similar “yes, yes” or “no, no”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rowSpan="4">
                  <a:txBody>
                    <a:bodyPr/>
                    <a:lstStyle/>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all these can be used while you are asking or telling to any other person standing in front of you and conversing with you.</a:t>
                      </a:r>
                    </a:p>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also use English words in middle, because, every one understands English words in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Karanataka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p>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00000"/>
                        </a:lnSpc>
                        <a:spcAft>
                          <a:spcPts val="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also, use of words depends on the context as in case of “Hindi”</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3134708"/>
                  </a:ext>
                </a:extLst>
              </a:tr>
              <a:tr h="319091">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36</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food</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did you had your food?</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food is over ? (while asking in canteen or mess to some one or your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freind</a:t>
                      </a: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oota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huta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(common to dinner or lunch)</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oota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huta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ha-</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yyee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8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(meaning you are asking to some one had your food ?)</a:t>
                      </a: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at the end you can add “sir”, “madam”, “friend”, “specific name of person”</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52070738"/>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37</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they may reply or you can reply if some one asks you.</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yes or hau-</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(hau-</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dhu</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“yes”</a:t>
                      </a:r>
                    </a:p>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no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illa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“no”)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normally people in office use English words  “yes or no”</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vMerge="1">
                  <a:txBody>
                    <a:bodyPr/>
                    <a:lstStyle/>
                    <a:p>
                      <a:pPr marL="285750" marR="0" indent="-285750" algn="l">
                        <a:lnSpc>
                          <a:spcPct val="100000"/>
                        </a:lnSpc>
                        <a:spcAft>
                          <a:spcPts val="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46237926"/>
                  </a:ext>
                </a:extLst>
              </a:tr>
              <a:tr h="240486">
                <a:tc>
                  <a:txBody>
                    <a:bodyPr/>
                    <a:lstStyle/>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38</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big city</a:t>
                      </a:r>
                    </a:p>
                    <a:p>
                      <a:pPr marL="285750" marR="0" indent="-285750" algn="l">
                        <a:lnSpc>
                          <a:spcPct val="115000"/>
                        </a:lnSpc>
                        <a:spcAft>
                          <a:spcPts val="800"/>
                        </a:spcAft>
                        <a:buFont typeface="Arial" panose="020B0604020202020204" pitchFamily="34" charset="0"/>
                        <a:buChar char="•"/>
                      </a:pPr>
                      <a:r>
                        <a:rPr lang="en-US" sz="1400" b="1" u="sng" kern="100" dirty="0">
                          <a:solidFill>
                            <a:srgbClr val="FF0000"/>
                          </a:solidFill>
                          <a:effectLst/>
                          <a:latin typeface="Arial Black" panose="020B0A04020102020204" pitchFamily="34" charset="0"/>
                          <a:ea typeface="Calibri" panose="020F0502020204030204" pitchFamily="34" charset="0"/>
                          <a:cs typeface="Times New Roman" panose="02020603050405020304" pitchFamily="18" charset="0"/>
                        </a:rPr>
                        <a:t>Caution: </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don’t misspell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dhodda</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as “</a:t>
                      </a:r>
                      <a:r>
                        <a:rPr lang="en-US" sz="1400" b="1" kern="100" dirty="0" err="1">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dhoddi</a:t>
                      </a:r>
                      <a:r>
                        <a:rPr lang="en-US" sz="1400" b="1" kern="100" dirty="0">
                          <a:solidFill>
                            <a:srgbClr val="FF0000"/>
                          </a:solidFill>
                          <a:effectLst/>
                          <a:latin typeface="Arial Narrow" panose="020B0606020202030204" pitchFamily="34" charset="0"/>
                          <a:ea typeface="Calibri" panose="020F0502020204030204" pitchFamily="34" charset="0"/>
                          <a:cs typeface="Times New Roman" panose="02020603050405020304" pitchFamily="18" charset="0"/>
                        </a:rPr>
                        <a:t>”, it is a very bad or dirty word.</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very good city</a:t>
                      </a:r>
                    </a:p>
                    <a:p>
                      <a:pPr marL="285750" marR="0" indent="-285750" algn="l">
                        <a:lnSpc>
                          <a:spcPct val="115000"/>
                        </a:lnSpc>
                        <a:spcAft>
                          <a:spcPts val="800"/>
                        </a:spcAft>
                        <a:buFont typeface="Arial" panose="020B0604020202020204" pitchFamily="34" charset="0"/>
                        <a:buChar char="•"/>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p>
                      <a:pPr marL="285750" marR="0" indent="-285750" algn="l">
                        <a:lnSpc>
                          <a:spcPct val="115000"/>
                        </a:lnSpc>
                        <a:spcAft>
                          <a:spcPts val="800"/>
                        </a:spcAft>
                        <a:buFont typeface="Arial" panose="020B0604020202020204" pitchFamily="34" charset="0"/>
                        <a:buChar char="•"/>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interesting city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dho-dda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city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dho-dda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“big”)</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you can use this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dho</a:t>
                      </a:r>
                      <a:r>
                        <a:rPr lang="en-US" sz="1400" b="1" u="sng" kern="100" dirty="0" err="1">
                          <a:effectLst/>
                          <a:latin typeface="Arial Narrow" panose="020B0606020202030204" pitchFamily="34" charset="0"/>
                          <a:ea typeface="Calibri" panose="020F0502020204030204" pitchFamily="34" charset="0"/>
                          <a:cs typeface="Times New Roman" panose="02020603050405020304" pitchFamily="18" charset="0"/>
                        </a:rPr>
                        <a:t>dda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word to any thing that is big. you can add prefix or post fix items like these name (city, car, tree, land area, bag etc.). Just like in Hindi.</a:t>
                      </a:r>
                    </a:p>
                    <a:p>
                      <a:pPr marL="0" marR="0" algn="l">
                        <a:lnSpc>
                          <a:spcPct val="115000"/>
                        </a:lnSpc>
                        <a:spcAft>
                          <a:spcPts val="800"/>
                        </a:spcAft>
                        <a:buNone/>
                      </a:pP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valle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-city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thumba</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means “very much”) you can also use this word for any other thing.</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Valle (good, very good or good)  </a:t>
                      </a:r>
                    </a:p>
                    <a:p>
                      <a:pPr marL="0" marR="0" algn="l">
                        <a:lnSpc>
                          <a:spcPct val="115000"/>
                        </a:lnSpc>
                        <a:spcAft>
                          <a:spcPts val="800"/>
                        </a:spcAft>
                        <a:buNone/>
                      </a:pP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interesting or fun is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thamashhe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or “</a:t>
                      </a:r>
                      <a:r>
                        <a:rPr lang="en-US" sz="1400" b="1" kern="100" dirty="0" err="1">
                          <a:effectLst/>
                          <a:latin typeface="Arial Narrow" panose="020B0606020202030204" pitchFamily="34" charset="0"/>
                          <a:ea typeface="Calibri" panose="020F0502020204030204" pitchFamily="34" charset="0"/>
                          <a:cs typeface="Times New Roman" panose="02020603050405020304" pitchFamily="18" charset="0"/>
                        </a:rPr>
                        <a:t>valle</a:t>
                      </a:r>
                      <a:r>
                        <a:rPr lang="en-US" sz="1400" b="1" kern="100" dirty="0">
                          <a:effectLst/>
                          <a:latin typeface="Arial Narrow" panose="020B0606020202030204" pitchFamily="34" charset="0"/>
                          <a:ea typeface="Calibri" panose="020F0502020204030204" pitchFamily="34" charset="0"/>
                          <a:cs typeface="Times New Roman" panose="02020603050405020304" pitchFamily="18" charset="0"/>
                        </a:rPr>
                        <a:t>” city. You can also use word  “entertainment” city</a:t>
                      </a: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vMerge="1">
                  <a:txBody>
                    <a:bodyPr/>
                    <a:lstStyle/>
                    <a:p>
                      <a:pPr marL="0" marR="0" indent="0" algn="l">
                        <a:lnSpc>
                          <a:spcPct val="100000"/>
                        </a:lnSpc>
                        <a:spcAft>
                          <a:spcPts val="0"/>
                        </a:spcAft>
                        <a:buFont typeface="Arial" panose="020B0604020202020204" pitchFamily="34" charset="0"/>
                        <a:buNone/>
                      </a:pPr>
                      <a:endParaRPr lang="en-US" sz="1400" b="1" kern="100" dirty="0">
                        <a:effectLst/>
                        <a:latin typeface="Arial Narrow" panose="020B0606020202030204" pitchFamily="34" charset="0"/>
                        <a:ea typeface="Calibri" panose="020F0502020204030204" pitchFamily="34" charset="0"/>
                        <a:cs typeface="Times New Roman" panose="02020603050405020304" pitchFamily="18" charset="0"/>
                      </a:endParaRPr>
                    </a:p>
                  </a:txBody>
                  <a:tcPr marL="51435" marR="5143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49928343"/>
                  </a:ext>
                </a:extLst>
              </a:tr>
            </a:tbl>
          </a:graphicData>
        </a:graphic>
      </p:graphicFrame>
    </p:spTree>
    <p:extLst>
      <p:ext uri="{BB962C8B-B14F-4D97-AF65-F5344CB8AC3E}">
        <p14:creationId xmlns:p14="http://schemas.microsoft.com/office/powerpoint/2010/main" val="5609466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2568</TotalTime>
  <Words>5765</Words>
  <Application>Microsoft Office PowerPoint</Application>
  <PresentationFormat>On-screen Show (4:3)</PresentationFormat>
  <Paragraphs>1106</Paragraphs>
  <Slides>23</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Aptos Narrow</vt:lpstr>
      <vt:lpstr>Arial</vt:lpstr>
      <vt:lpstr>Arial Black</vt:lpstr>
      <vt:lpstr>Arial Narrow</vt:lpstr>
      <vt:lpstr>Calibri</vt:lpstr>
      <vt:lpstr>Calibri Light</vt:lpstr>
      <vt:lpstr>Ink Free</vt:lpstr>
      <vt:lpstr>Lucida Handwriting</vt:lpstr>
      <vt:lpstr>Monotype Corsiva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DELL</dc:creator>
  <cp:lastModifiedBy>DELL</cp:lastModifiedBy>
  <cp:revision>437</cp:revision>
  <cp:lastPrinted>2025-11-11T06:14:59Z</cp:lastPrinted>
  <dcterms:created xsi:type="dcterms:W3CDTF">2025-11-07T07:21:54Z</dcterms:created>
  <dcterms:modified xsi:type="dcterms:W3CDTF">2025-11-26T12:24:27Z</dcterms:modified>
</cp:coreProperties>
</file>